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4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5.xml" ContentType="application/vnd.openxmlformats-officedocument.presentationml.notesSlide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notesSlides/notesSlide6.xml" ContentType="application/vnd.openxmlformats-officedocument.presentationml.notesSlide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notesSlides/notesSlide7.xml" ContentType="application/vnd.openxmlformats-officedocument.presentationml.notesSlide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notesSlides/notesSlide8.xml" ContentType="application/vnd.openxmlformats-officedocument.presentationml.notesSlide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notesSlides/notesSlide9.xml" ContentType="application/vnd.openxmlformats-officedocument.presentationml.notesSlide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notesSlides/notesSlide10.xml" ContentType="application/vnd.openxmlformats-officedocument.presentationml.notesSlide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notesSlides/notesSlide11.xml" ContentType="application/vnd.openxmlformats-officedocument.presentationml.notesSlide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notesSlides/notesSlide12.xml" ContentType="application/vnd.openxmlformats-officedocument.presentationml.notesSlide+xml"/>
  <Override PartName="/ppt/ink/ink1.xml" ContentType="application/inkml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notesSlides/notesSlide13.xml" ContentType="application/vnd.openxmlformats-officedocument.presentationml.notesSlide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66" r:id="rId2"/>
    <p:sldId id="6340" r:id="rId3"/>
    <p:sldId id="6297" r:id="rId4"/>
    <p:sldId id="6291" r:id="rId5"/>
    <p:sldId id="6298" r:id="rId6"/>
    <p:sldId id="6300" r:id="rId7"/>
    <p:sldId id="6302" r:id="rId8"/>
    <p:sldId id="6301" r:id="rId9"/>
    <p:sldId id="6305" r:id="rId10"/>
    <p:sldId id="6308" r:id="rId11"/>
    <p:sldId id="6307" r:id="rId12"/>
    <p:sldId id="6309" r:id="rId13"/>
    <p:sldId id="6341" r:id="rId14"/>
    <p:sldId id="6318" r:id="rId15"/>
    <p:sldId id="6352" r:id="rId16"/>
    <p:sldId id="6347" r:id="rId17"/>
    <p:sldId id="6344" r:id="rId18"/>
    <p:sldId id="6349" r:id="rId19"/>
    <p:sldId id="6346" r:id="rId20"/>
    <p:sldId id="6345" r:id="rId21"/>
    <p:sldId id="6351" r:id="rId22"/>
  </p:sldIdLst>
  <p:sldSz cx="12192000" cy="6858000"/>
  <p:notesSz cx="6858000" cy="9144000"/>
  <p:defaultTextStyle>
    <a:defPPr>
      <a:defRPr lang="it-CH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266" autoAdjust="0"/>
    <p:restoredTop sz="94660"/>
  </p:normalViewPr>
  <p:slideViewPr>
    <p:cSldViewPr snapToGrid="0">
      <p:cViewPr varScale="1">
        <p:scale>
          <a:sx n="207" d="100"/>
          <a:sy n="207" d="100"/>
        </p:scale>
        <p:origin x="1872" y="16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2T08:26:09.5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CH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D4630A-6D3B-4C97-A7DC-509EB0048625}" type="datetimeFigureOut">
              <a:rPr lang="it-CH" smtClean="0"/>
              <a:t>24.06.25</a:t>
            </a:fld>
            <a:endParaRPr lang="it-CH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CH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it-CH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CH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8AB120-BC75-4CF8-A646-8F594D18F614}" type="slidenum">
              <a:rPr lang="it-CH" smtClean="0"/>
              <a:t>‹#›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39743531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64D583-47DE-5F89-675A-F88FED369C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032EB26B-D869-6279-B26D-1C4D6F8B998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0F676DDA-B9BA-12A4-768E-E8B61FEE6B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CH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6807EEF9-3341-A4E8-976B-D4C6B3E3DD9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A6F0FA-31D0-AB4D-9BAD-FF9E467B93C7}" type="slidenum">
              <a:rPr lang="it-CH" smtClean="0"/>
              <a:t>2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23561594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CH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A6F0FA-31D0-AB4D-9BAD-FF9E467B93C7}" type="slidenum">
              <a:rPr lang="it-CH" smtClean="0"/>
              <a:t>11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9084882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CH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A6F0FA-31D0-AB4D-9BAD-FF9E467B93C7}" type="slidenum">
              <a:rPr lang="it-CH" smtClean="0"/>
              <a:t>12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36425702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5479D8-DBBF-EF6E-8EBD-94C2333D96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DFCD921C-0B04-55C2-F307-3BC69790F0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B59EA472-F729-6B42-9A45-46695140BE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CH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2A1AEB3-2BC2-B44F-600D-A77AEDB7F0C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A6F0FA-31D0-AB4D-9BAD-FF9E467B93C7}" type="slidenum">
              <a:rPr lang="it-CH" smtClean="0"/>
              <a:t>13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31226383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CH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A6F0FA-31D0-AB4D-9BAD-FF9E467B93C7}" type="slidenum">
              <a:rPr lang="it-CH" smtClean="0"/>
              <a:t>14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19844295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AD6BB3-14E5-099B-1725-3FBDA4988D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B50AFEA3-19C9-C532-0B5A-D53773122A4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C32CEA9E-ADDC-BDA3-8F37-6F90B81B15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CH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5F46AB6-9FE7-83D6-9776-562709BB67E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A6F0FA-31D0-AB4D-9BAD-FF9E467B93C7}" type="slidenum">
              <a:rPr lang="it-CH" smtClean="0"/>
              <a:t>15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26673611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DE353A-4B2C-3988-03E9-EEB56357F2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C9A330C7-BD9E-03E5-A6CD-22EF7D0E664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F76307DF-8D40-70C4-6886-652EF2060E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CH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DFBC5DD-D687-70EA-1E20-5641097AFCF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A6F0FA-31D0-AB4D-9BAD-FF9E467B93C7}" type="slidenum">
              <a:rPr lang="it-CH" smtClean="0"/>
              <a:t>16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4757459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9229F5-2E29-3040-1BDD-B31D93456F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27ECBBB2-1CD2-B739-DEF1-E79AB9FB85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0ED3846B-FD13-D7EC-9138-F89CE82453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CH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51E9E69-2093-85FB-32A7-FA865FEECEF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A6F0FA-31D0-AB4D-9BAD-FF9E467B93C7}" type="slidenum">
              <a:rPr lang="it-CH" smtClean="0"/>
              <a:t>17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37944252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B7D04D-E8AF-4A26-F48D-944E5FE8BA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E8055D93-FEAD-F4E3-11F7-09954F0F0C6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E7FE810E-CCAD-043C-6481-B9318B2D31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CH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23407BE-0374-923D-BBF9-35E7600544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A6F0FA-31D0-AB4D-9BAD-FF9E467B93C7}" type="slidenum">
              <a:rPr lang="it-CH" smtClean="0"/>
              <a:t>18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5945172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09BDDF-6F92-0214-F257-387EB69E1B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C0EC2002-684E-F440-3DE1-D0CFEC3AAF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4EC7A379-AA00-4D05-6CEF-2BDDA8FF32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CH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1691F9B-0A31-6929-41A2-796DF4B8761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A6F0FA-31D0-AB4D-9BAD-FF9E467B93C7}" type="slidenum">
              <a:rPr lang="it-CH" smtClean="0"/>
              <a:t>19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20690283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660DB0-D2EB-F068-E132-CEE565FE4F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B93FD4FE-38B3-8FBF-2C8D-4A71841BDE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0827FD2C-1417-E241-B440-CD44B1ECB7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CH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3B10243-ACE5-452E-0BF0-DB3CEFA8C8B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A6F0FA-31D0-AB4D-9BAD-FF9E467B93C7}" type="slidenum">
              <a:rPr lang="it-CH" smtClean="0"/>
              <a:t>20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33649102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CH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A6F0FA-31D0-AB4D-9BAD-FF9E467B93C7}" type="slidenum">
              <a:rPr lang="it-CH" smtClean="0"/>
              <a:t>3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206090839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D4D841-E8DF-4A6A-6842-D0D8247754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3908A1DB-75D5-D751-1326-F83C1189F5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1591EB17-6C3D-36EC-E24D-4BF23B0C7A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CH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BF54D95D-F120-C42D-CA32-19E45BA725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A6F0FA-31D0-AB4D-9BAD-FF9E467B93C7}" type="slidenum">
              <a:rPr lang="it-CH" smtClean="0"/>
              <a:t>21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9254269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CH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A6F0FA-31D0-AB4D-9BAD-FF9E467B93C7}" type="slidenum">
              <a:rPr lang="it-CH" smtClean="0"/>
              <a:t>4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1363476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CH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A6F0FA-31D0-AB4D-9BAD-FF9E467B93C7}" type="slidenum">
              <a:rPr lang="it-CH" smtClean="0"/>
              <a:t>5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22093703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CH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A6F0FA-31D0-AB4D-9BAD-FF9E467B93C7}" type="slidenum">
              <a:rPr lang="it-CH" smtClean="0"/>
              <a:t>6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17214311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CH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A6F0FA-31D0-AB4D-9BAD-FF9E467B93C7}" type="slidenum">
              <a:rPr lang="it-CH" smtClean="0"/>
              <a:t>7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35508556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CH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A6F0FA-31D0-AB4D-9BAD-FF9E467B93C7}" type="slidenum">
              <a:rPr lang="it-CH" smtClean="0"/>
              <a:t>8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31065360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CH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A6F0FA-31D0-AB4D-9BAD-FF9E467B93C7}" type="slidenum">
              <a:rPr lang="it-CH" smtClean="0"/>
              <a:t>9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5843655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CH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A6F0FA-31D0-AB4D-9BAD-FF9E467B93C7}" type="slidenum">
              <a:rPr lang="it-CH" smtClean="0"/>
              <a:t>10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19423012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F20B484-5030-D323-3799-18FA1EE763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it-CH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99F607B8-D98E-2C2D-FD15-3E6921D6C4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it-CH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E2C49ED-4AE3-3ABD-9CB8-D661A60309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7C38-CC24-4E9D-9FE1-BE5105214113}" type="datetimeFigureOut">
              <a:rPr lang="it-CH" smtClean="0"/>
              <a:t>24.06.25</a:t>
            </a:fld>
            <a:endParaRPr lang="it-CH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A1FB008-ACE7-DA06-5DBF-8A8094406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CH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4AAF54B-A0BB-172F-FFB5-76E038F2EF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B99F6-FA2F-462D-8D42-99659AEDDEA3}" type="slidenum">
              <a:rPr lang="it-CH" smtClean="0"/>
              <a:t>‹#›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39065968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196D4D1-9A0B-C3B1-D44B-D74E4DD12B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it-CH"/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FB1BC625-60FE-6F53-1450-E2EED6AD67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it-CH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2B5FECE-4E78-A0B1-37BD-E54E1FB640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7C38-CC24-4E9D-9FE1-BE5105214113}" type="datetimeFigureOut">
              <a:rPr lang="it-CH" smtClean="0"/>
              <a:t>24.06.25</a:t>
            </a:fld>
            <a:endParaRPr lang="it-CH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51C8BB3-DB20-7A61-02FF-03A580D021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CH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0F7CA1F-E5A8-366B-4E60-D41A202A39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B99F6-FA2F-462D-8D42-99659AEDDEA3}" type="slidenum">
              <a:rPr lang="it-CH" smtClean="0"/>
              <a:t>‹#›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15048097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014F5905-E42A-0078-807D-D1FDD330B88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it-CH"/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A09508D6-F0FC-F070-F9E6-8FE91B7D48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it-CH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867D89D-2FB3-B467-D1BA-F5A1775B18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7C38-CC24-4E9D-9FE1-BE5105214113}" type="datetimeFigureOut">
              <a:rPr lang="it-CH" smtClean="0"/>
              <a:t>24.06.25</a:t>
            </a:fld>
            <a:endParaRPr lang="it-CH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60D6AAE-9366-A499-CBA6-7CFCF72490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CH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A1487E1-D98D-28A9-E619-564484C78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B99F6-FA2F-462D-8D42-99659AEDDEA3}" type="slidenum">
              <a:rPr lang="it-CH" smtClean="0"/>
              <a:t>‹#›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40513920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24ACBC1-7691-4B0F-B09B-D5FA1D4637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B079E-E48D-41EE-8E0D-6D7DB137FADB}" type="slidenum">
              <a:rPr lang="en-US" smtClean="0"/>
              <a:t>‹#›</a:t>
            </a:fld>
            <a:endParaRPr lang="en-US"/>
          </a:p>
        </p:txBody>
      </p:sp>
      <p:sp>
        <p:nvSpPr>
          <p:cNvPr id="7" name="Segnaposto piè di pagina 4">
            <a:extLst>
              <a:ext uri="{FF2B5EF4-FFF2-40B4-BE49-F238E27FC236}">
                <a16:creationId xmlns:a16="http://schemas.microsoft.com/office/drawing/2014/main" id="{C408B5E2-4029-434C-9F5D-FF2C2CDE69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40539" y="622151"/>
            <a:ext cx="2994821" cy="520061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it-IT" dirty="0"/>
              <a:t>H2020-MSCA-RISE-2019</a:t>
            </a:r>
          </a:p>
          <a:p>
            <a:r>
              <a:rPr lang="pt-BR" dirty="0"/>
              <a:t>VIRTUOUS GA N</a:t>
            </a:r>
            <a:r>
              <a:rPr lang="pt-BR" dirty="0" err="1"/>
              <a:t>°</a:t>
            </a:r>
            <a:r>
              <a:rPr lang="pt-BR" dirty="0"/>
              <a:t> 872181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9046767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BACD8D2-7F26-51BF-53AF-D314B772D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it-CH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49697EA-A1D6-343E-9013-5B20BA7D38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it-CH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FDD92C8-9503-541F-ED04-2CBCA58490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7C38-CC24-4E9D-9FE1-BE5105214113}" type="datetimeFigureOut">
              <a:rPr lang="it-CH" smtClean="0"/>
              <a:t>24.06.25</a:t>
            </a:fld>
            <a:endParaRPr lang="it-CH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F1CF8E1-BCD7-AE00-D4F0-9AA876441F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CH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439E997-E27F-22A4-BDE8-0BB5D3C27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B99F6-FA2F-462D-8D42-99659AEDDEA3}" type="slidenum">
              <a:rPr lang="it-CH" smtClean="0"/>
              <a:t>‹#›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1408594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54FAE7E-1311-376E-12CD-43708CB8AE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it-CH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0E359590-B5DF-055B-0A41-C61323F45A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388A398-9D7E-9161-4789-27E7A86BFE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7C38-CC24-4E9D-9FE1-BE5105214113}" type="datetimeFigureOut">
              <a:rPr lang="it-CH" smtClean="0"/>
              <a:t>24.06.25</a:t>
            </a:fld>
            <a:endParaRPr lang="it-CH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585AF01-354D-58B0-9B55-512AC0026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CH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C12635B-81C4-B102-DBA3-C627FFC626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B99F6-FA2F-462D-8D42-99659AEDDEA3}" type="slidenum">
              <a:rPr lang="it-CH" smtClean="0"/>
              <a:t>‹#›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11921569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E870519-A0B9-6161-B990-85EC531985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it-CH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CB62B06-CA6D-DC89-D3F1-D9B689A8723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it-CH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77332277-1682-7AB1-A155-EDC31B592E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it-CH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FD850E56-92AA-D52D-F08C-A8212F630A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7C38-CC24-4E9D-9FE1-BE5105214113}" type="datetimeFigureOut">
              <a:rPr lang="it-CH" smtClean="0"/>
              <a:t>24.06.25</a:t>
            </a:fld>
            <a:endParaRPr lang="it-CH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E0651B1D-DEE6-2B35-D94D-6787C83C5E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CH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376BE208-B222-0984-247E-D53A9CAA0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B99F6-FA2F-462D-8D42-99659AEDDEA3}" type="slidenum">
              <a:rPr lang="it-CH" smtClean="0"/>
              <a:t>‹#›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3260250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F022027-0EF9-C671-52E4-20557A58BC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it-CH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43709EF0-8438-0DD6-4124-A0C50878A5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3062E512-0261-B21F-CA8C-50BFD0EE5E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it-CH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115CA723-7328-CED3-9475-D68C9B081D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793D6203-BBF9-A08E-5229-DDA0B85CC96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it-CH"/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696AB44D-1F20-9C96-5CE3-46DAE87EC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7C38-CC24-4E9D-9FE1-BE5105214113}" type="datetimeFigureOut">
              <a:rPr lang="it-CH" smtClean="0"/>
              <a:t>24.06.25</a:t>
            </a:fld>
            <a:endParaRPr lang="it-CH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85717CC5-EA27-DB3F-85C8-040F7257A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CH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3A362AB5-378D-93CE-A14E-5E59B0693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B99F6-FA2F-462D-8D42-99659AEDDEA3}" type="slidenum">
              <a:rPr lang="it-CH" smtClean="0"/>
              <a:t>‹#›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2572756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E016366-24B4-9045-8CE8-113CADB61C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it-CH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DBC3538B-67EB-9087-DD95-7501248C25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7C38-CC24-4E9D-9FE1-BE5105214113}" type="datetimeFigureOut">
              <a:rPr lang="it-CH" smtClean="0"/>
              <a:t>24.06.25</a:t>
            </a:fld>
            <a:endParaRPr lang="it-CH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D4C76070-7C60-65D3-D778-2479CEEB08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CH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FE783E5A-A005-449B-90F2-109BB45AA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B99F6-FA2F-462D-8D42-99659AEDDEA3}" type="slidenum">
              <a:rPr lang="it-CH" smtClean="0"/>
              <a:t>‹#›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27517886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D20BC331-97F2-ACC1-F23C-CE6007665A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7C38-CC24-4E9D-9FE1-BE5105214113}" type="datetimeFigureOut">
              <a:rPr lang="it-CH" smtClean="0"/>
              <a:t>24.06.25</a:t>
            </a:fld>
            <a:endParaRPr lang="it-CH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4AA7527E-8A6D-DD64-3A80-16335E8A9E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CH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BF6F9BA-1DD3-EF35-4CAD-85C0799987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B99F6-FA2F-462D-8D42-99659AEDDEA3}" type="slidenum">
              <a:rPr lang="it-CH" smtClean="0"/>
              <a:t>‹#›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30145874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003D1C2-D40E-A5DB-586A-DFFEE4847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it-CH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31EA32E-BC47-511D-F5A7-5DD04E98DA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it-CH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A61C5C7E-DB9D-421C-13B1-569C5AD58A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8CE291CC-2352-B728-EB3C-9C627413F7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7C38-CC24-4E9D-9FE1-BE5105214113}" type="datetimeFigureOut">
              <a:rPr lang="it-CH" smtClean="0"/>
              <a:t>24.06.25</a:t>
            </a:fld>
            <a:endParaRPr lang="it-CH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721A0E64-AAB1-7067-F142-10B0F0DF79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CH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4B1FE456-524C-82F1-8545-CCB6E36F0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B99F6-FA2F-462D-8D42-99659AEDDEA3}" type="slidenum">
              <a:rPr lang="it-CH" smtClean="0"/>
              <a:t>‹#›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1756480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0CE44FD-2718-23AC-43E0-EDF4F4C080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it-CH"/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CA2A1BE1-0B89-72BD-F44E-D30DFFCFBA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CH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FFF456F9-4757-5831-A5B0-1E5FE5963C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F1FFAA7E-1BAE-3D49-3080-0B6CEEC64D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7C38-CC24-4E9D-9FE1-BE5105214113}" type="datetimeFigureOut">
              <a:rPr lang="it-CH" smtClean="0"/>
              <a:t>24.06.25</a:t>
            </a:fld>
            <a:endParaRPr lang="it-CH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37C37025-82BA-C9E7-BCDF-672A98665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CH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D542D7A8-1672-AE15-148C-054E202A10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B99F6-FA2F-462D-8D42-99659AEDDEA3}" type="slidenum">
              <a:rPr lang="it-CH" smtClean="0"/>
              <a:t>‹#›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13762134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5D291D90-F333-1EC7-570B-03EC023CD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it-CH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C598149F-EF5F-F06A-84E3-2189368E51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it-CH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A4A68CE-624B-7CC1-9580-0547409D349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147C38-CC24-4E9D-9FE1-BE5105214113}" type="datetimeFigureOut">
              <a:rPr lang="it-CH" smtClean="0"/>
              <a:t>24.06.25</a:t>
            </a:fld>
            <a:endParaRPr lang="it-CH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6F897E9-F9F4-5B60-DEF7-EE25EBCFC2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CH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2B8217B-F0E3-B9EE-4F9B-60C6D674E6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FB99F6-FA2F-462D-8D42-99659AEDDEA3}" type="slidenum">
              <a:rPr lang="it-CH" smtClean="0"/>
              <a:t>‹#›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36482980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CH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tags" Target="../tags/tag24.xml"/><Relationship Id="rId7" Type="http://schemas.openxmlformats.org/officeDocument/2006/relationships/notesSlide" Target="../notesSlides/notesSlide9.xml"/><Relationship Id="rId12" Type="http://schemas.openxmlformats.org/officeDocument/2006/relationships/image" Target="../media/image38.png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slideLayout" Target="../slideLayouts/slideLayout1.xml"/><Relationship Id="rId11" Type="http://schemas.openxmlformats.org/officeDocument/2006/relationships/image" Target="../media/image37.emf"/><Relationship Id="rId5" Type="http://schemas.openxmlformats.org/officeDocument/2006/relationships/tags" Target="../tags/tag26.xml"/><Relationship Id="rId10" Type="http://schemas.openxmlformats.org/officeDocument/2006/relationships/image" Target="../media/image36.png"/><Relationship Id="rId4" Type="http://schemas.openxmlformats.org/officeDocument/2006/relationships/tags" Target="../tags/tag25.xml"/><Relationship Id="rId9" Type="http://schemas.openxmlformats.org/officeDocument/2006/relationships/image" Target="../media/image35.e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tags" Target="../tags/tag29.xml"/><Relationship Id="rId7" Type="http://schemas.openxmlformats.org/officeDocument/2006/relationships/image" Target="../media/image40.emf"/><Relationship Id="rId2" Type="http://schemas.openxmlformats.org/officeDocument/2006/relationships/tags" Target="../tags/tag28.xml"/><Relationship Id="rId1" Type="http://schemas.openxmlformats.org/officeDocument/2006/relationships/tags" Target="../tags/tag27.xml"/><Relationship Id="rId6" Type="http://schemas.openxmlformats.org/officeDocument/2006/relationships/image" Target="../media/image39.emf"/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forgi86/dl-sysid-eeci2025/blob/main/lessons/01_introduction/cascaded_tanks.ipynb" TargetMode="External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4.emf"/><Relationship Id="rId2" Type="http://schemas.openxmlformats.org/officeDocument/2006/relationships/tags" Target="../tags/tag31.xml"/><Relationship Id="rId1" Type="http://schemas.openxmlformats.org/officeDocument/2006/relationships/tags" Target="../tags/tag30.xml"/><Relationship Id="rId6" Type="http://schemas.openxmlformats.org/officeDocument/2006/relationships/image" Target="../media/image43.gif"/><Relationship Id="rId5" Type="http://schemas.openxmlformats.org/officeDocument/2006/relationships/image" Target="../media/image42.png"/><Relationship Id="rId4" Type="http://schemas.openxmlformats.org/officeDocument/2006/relationships/notesSlide" Target="../notesSlides/notesSlide11.xml"/><Relationship Id="rId9" Type="http://schemas.openxmlformats.org/officeDocument/2006/relationships/image" Target="../media/image4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tags" Target="../tags/tag34.xml"/><Relationship Id="rId7" Type="http://schemas.openxmlformats.org/officeDocument/2006/relationships/image" Target="../media/image46.png"/><Relationship Id="rId12" Type="http://schemas.openxmlformats.org/officeDocument/2006/relationships/image" Target="../media/image480.png"/><Relationship Id="rId2" Type="http://schemas.openxmlformats.org/officeDocument/2006/relationships/tags" Target="../tags/tag33.xml"/><Relationship Id="rId1" Type="http://schemas.openxmlformats.org/officeDocument/2006/relationships/tags" Target="../tags/tag32.xml"/><Relationship Id="rId6" Type="http://schemas.openxmlformats.org/officeDocument/2006/relationships/notesSlide" Target="../notesSlides/notesSlide12.xml"/><Relationship Id="rId11" Type="http://schemas.openxmlformats.org/officeDocument/2006/relationships/customXml" Target="../ink/ink1.xml"/><Relationship Id="rId5" Type="http://schemas.openxmlformats.org/officeDocument/2006/relationships/slideLayout" Target="../slideLayouts/slideLayout1.xml"/><Relationship Id="rId10" Type="http://schemas.openxmlformats.org/officeDocument/2006/relationships/image" Target="../media/image49.png"/><Relationship Id="rId4" Type="http://schemas.openxmlformats.org/officeDocument/2006/relationships/tags" Target="../tags/tag35.xml"/><Relationship Id="rId9" Type="http://schemas.openxmlformats.org/officeDocument/2006/relationships/image" Target="../media/image4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tags" Target="../tags/tag38.xml"/><Relationship Id="rId7" Type="http://schemas.openxmlformats.org/officeDocument/2006/relationships/image" Target="../media/image50.png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6" Type="http://schemas.openxmlformats.org/officeDocument/2006/relationships/notesSlide" Target="../notesSlides/notesSlide13.xml"/><Relationship Id="rId5" Type="http://schemas.openxmlformats.org/officeDocument/2006/relationships/slideLayout" Target="../slideLayouts/slideLayout1.xml"/><Relationship Id="rId10" Type="http://schemas.openxmlformats.org/officeDocument/2006/relationships/image" Target="../media/image53.png"/><Relationship Id="rId4" Type="http://schemas.openxmlformats.org/officeDocument/2006/relationships/tags" Target="../tags/tag39.xml"/><Relationship Id="rId9" Type="http://schemas.openxmlformats.org/officeDocument/2006/relationships/image" Target="../media/image5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56.png"/><Relationship Id="rId2" Type="http://schemas.openxmlformats.org/officeDocument/2006/relationships/tags" Target="../tags/tag41.xml"/><Relationship Id="rId1" Type="http://schemas.openxmlformats.org/officeDocument/2006/relationships/tags" Target="../tags/tag40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3.png"/><Relationship Id="rId9" Type="http://schemas.openxmlformats.org/officeDocument/2006/relationships/image" Target="../media/image6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8.png"/><Relationship Id="rId4" Type="http://schemas.openxmlformats.org/officeDocument/2006/relationships/image" Target="../media/image6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7" Type="http://schemas.openxmlformats.org/officeDocument/2006/relationships/hyperlink" Target="https://github.com/forgi86/dl-sysid-eeci2025/blob/main/lessons/01_introduction/cascaded_tanks.ipynb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png"/><Relationship Id="rId5" Type="http://schemas.openxmlformats.org/officeDocument/2006/relationships/image" Target="../media/image58.png"/><Relationship Id="rId4" Type="http://schemas.openxmlformats.org/officeDocument/2006/relationships/image" Target="../media/image6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6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notesSlide" Target="../notesSlides/notesSlide2.xml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tags" Target="../tags/tag5.xml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notesSlide" Target="../notesSlides/notesSlide4.xml"/><Relationship Id="rId11" Type="http://schemas.openxmlformats.org/officeDocument/2006/relationships/image" Target="../media/image16.png"/><Relationship Id="rId5" Type="http://schemas.openxmlformats.org/officeDocument/2006/relationships/slideLayout" Target="../slideLayouts/slideLayout1.xml"/><Relationship Id="rId10" Type="http://schemas.openxmlformats.org/officeDocument/2006/relationships/image" Target="../media/image15.png"/><Relationship Id="rId4" Type="http://schemas.openxmlformats.org/officeDocument/2006/relationships/tags" Target="../tags/tag6.xml"/><Relationship Id="rId9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emf"/><Relationship Id="rId3" Type="http://schemas.openxmlformats.org/officeDocument/2006/relationships/tags" Target="../tags/tag9.xml"/><Relationship Id="rId7" Type="http://schemas.openxmlformats.org/officeDocument/2006/relationships/notesSlide" Target="../notesSlides/notesSlide5.xml"/><Relationship Id="rId12" Type="http://schemas.openxmlformats.org/officeDocument/2006/relationships/image" Target="../media/image22.png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slideLayout" Target="../slideLayouts/slideLayout1.xml"/><Relationship Id="rId11" Type="http://schemas.openxmlformats.org/officeDocument/2006/relationships/image" Target="../media/image21.png"/><Relationship Id="rId5" Type="http://schemas.openxmlformats.org/officeDocument/2006/relationships/tags" Target="../tags/tag11.xml"/><Relationship Id="rId10" Type="http://schemas.openxmlformats.org/officeDocument/2006/relationships/image" Target="../media/image20.emf"/><Relationship Id="rId4" Type="http://schemas.openxmlformats.org/officeDocument/2006/relationships/tags" Target="../tags/tag10.xml"/><Relationship Id="rId9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emf"/><Relationship Id="rId13" Type="http://schemas.openxmlformats.org/officeDocument/2006/relationships/image" Target="../media/image28.emf"/><Relationship Id="rId3" Type="http://schemas.openxmlformats.org/officeDocument/2006/relationships/tags" Target="../tags/tag14.xml"/><Relationship Id="rId7" Type="http://schemas.openxmlformats.org/officeDocument/2006/relationships/notesSlide" Target="../notesSlides/notesSlide6.xml"/><Relationship Id="rId12" Type="http://schemas.openxmlformats.org/officeDocument/2006/relationships/image" Target="../media/image27.png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slideLayout" Target="../slideLayouts/slideLayout1.xml"/><Relationship Id="rId11" Type="http://schemas.openxmlformats.org/officeDocument/2006/relationships/image" Target="../media/image26.emf"/><Relationship Id="rId5" Type="http://schemas.openxmlformats.org/officeDocument/2006/relationships/tags" Target="../tags/tag16.xml"/><Relationship Id="rId10" Type="http://schemas.openxmlformats.org/officeDocument/2006/relationships/image" Target="../media/image25.png"/><Relationship Id="rId4" Type="http://schemas.openxmlformats.org/officeDocument/2006/relationships/tags" Target="../tags/tag15.xml"/><Relationship Id="rId9" Type="http://schemas.openxmlformats.org/officeDocument/2006/relationships/image" Target="../media/image24.e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tags" Target="../tags/tag17.xml"/><Relationship Id="rId7" Type="http://schemas.openxmlformats.org/officeDocument/2006/relationships/image" Target="../media/image29.png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1.xml"/><Relationship Id="rId10" Type="http://schemas.openxmlformats.org/officeDocument/2006/relationships/image" Target="../media/image31.png"/><Relationship Id="rId4" Type="http://schemas.openxmlformats.org/officeDocument/2006/relationships/tags" Target="../tags/tag18.xml"/><Relationship Id="rId9" Type="http://schemas.openxmlformats.org/officeDocument/2006/relationships/hyperlink" Target="https://github.com/forgi86/dl-sysid-eeci2025/blob/main/lessons/01_introduction/cascaded_tanks.ipynb" TargetMode="Externa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emf"/><Relationship Id="rId3" Type="http://schemas.openxmlformats.org/officeDocument/2006/relationships/tags" Target="../tags/tag21.xml"/><Relationship Id="rId7" Type="http://schemas.openxmlformats.org/officeDocument/2006/relationships/image" Target="../media/image32.emf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6" Type="http://schemas.openxmlformats.org/officeDocument/2006/relationships/image" Target="../media/image32.png"/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34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544B9190-CC66-3045-B18E-543DD7776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B079E-E48D-41EE-8E0D-6D7DB137FADB}" type="slidenum">
              <a:rPr lang="en-US" smtClean="0"/>
              <a:t>1</a:t>
            </a:fld>
            <a:endParaRPr lang="en-US" dirty="0"/>
          </a:p>
        </p:txBody>
      </p:sp>
      <p:sp>
        <p:nvSpPr>
          <p:cNvPr id="7" name="CasellaDiTesto 6"/>
          <p:cNvSpPr txBox="1"/>
          <p:nvPr/>
        </p:nvSpPr>
        <p:spPr>
          <a:xfrm>
            <a:off x="355801" y="3190028"/>
            <a:ext cx="11712374" cy="32787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600" dirty="0">
                <a:solidFill>
                  <a:schemeClr val="accent1">
                    <a:lumMod val="75000"/>
                  </a:schemeClr>
                </a:solidFill>
              </a:rPr>
              <a:t>Deep learning for System Identification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Introduction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latin typeface="Trebuchet MS" charset="0"/>
                <a:ea typeface="Trebuchet MS" charset="0"/>
                <a:cs typeface="Trebuchet MS" charset="0"/>
              </a:rPr>
              <a:t>Marco Forgione, Dalle Molle Institute for Artificial Intelligence, Lugano, Switzerland</a:t>
            </a:r>
            <a:br>
              <a:rPr lang="en-US" sz="1600" dirty="0">
                <a:latin typeface="Trebuchet MS" charset="0"/>
                <a:ea typeface="Trebuchet MS" charset="0"/>
                <a:cs typeface="Trebuchet MS" charset="0"/>
              </a:rPr>
            </a:br>
            <a:r>
              <a:rPr lang="en-US" sz="1600" dirty="0"/>
              <a:t>Milano, June 30, 2025 </a:t>
            </a:r>
            <a:endParaRPr lang="en-US" sz="3600" b="1" dirty="0">
              <a:solidFill>
                <a:schemeClr val="accent1">
                  <a:lumMod val="75000"/>
                </a:schemeClr>
              </a:solidFill>
              <a:latin typeface="Trebuchet MS" charset="0"/>
              <a:ea typeface="Trebuchet MS" charset="0"/>
              <a:cs typeface="Trebuchet MS" charset="0"/>
            </a:endParaRPr>
          </a:p>
          <a:p>
            <a:pPr>
              <a:lnSpc>
                <a:spcPct val="150000"/>
              </a:lnSpc>
            </a:pPr>
            <a:endParaRPr lang="en-US" sz="1600" dirty="0">
              <a:latin typeface="Trebuchet MS" charset="0"/>
              <a:ea typeface="Trebuchet MS" charset="0"/>
              <a:cs typeface="Trebuchet MS" charset="0"/>
            </a:endParaRPr>
          </a:p>
          <a:p>
            <a:pPr>
              <a:lnSpc>
                <a:spcPct val="150000"/>
              </a:lnSpc>
            </a:pPr>
            <a:r>
              <a:rPr lang="en-US" sz="1600" dirty="0">
                <a:latin typeface="Trebuchet MS" charset="0"/>
                <a:ea typeface="Trebuchet MS" charset="0"/>
                <a:cs typeface="Trebuchet MS" charset="0"/>
              </a:rPr>
              <a:t>Slides originally prepared by:</a:t>
            </a:r>
            <a:br>
              <a:rPr lang="en-US" sz="1600" dirty="0">
                <a:latin typeface="Trebuchet MS" charset="0"/>
                <a:ea typeface="Trebuchet MS" charset="0"/>
                <a:cs typeface="Trebuchet MS" charset="0"/>
              </a:rPr>
            </a:br>
            <a:r>
              <a:rPr lang="en-US" sz="1600" dirty="0">
                <a:latin typeface="Trebuchet MS" charset="0"/>
                <a:ea typeface="Trebuchet MS" charset="0"/>
                <a:cs typeface="Trebuchet MS" charset="0"/>
              </a:rPr>
              <a:t>Dario Piga, Dalle Molle Institute for Artificial Intelligence, Lugano, Switzerland</a:t>
            </a:r>
          </a:p>
        </p:txBody>
      </p:sp>
      <p:pic>
        <p:nvPicPr>
          <p:cNvPr id="4" name="Picture 52" descr="C:\Users\marco\Downloads\IDSIA-logo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3012" y="485678"/>
            <a:ext cx="1920867" cy="2332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 descr="ampus Lugano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4563" y="485678"/>
            <a:ext cx="3038676" cy="2172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magine 8" descr="Immagine che contiene esterni, cielo, edificio, edificio governativo&#10;&#10;Descrizione generata automaticamente">
            <a:extLst>
              <a:ext uri="{FF2B5EF4-FFF2-40B4-BE49-F238E27FC236}">
                <a16:creationId xmlns:a16="http://schemas.microsoft.com/office/drawing/2014/main" id="{0874940B-3B5F-4726-B105-568BD2A322B4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5515" y="504919"/>
            <a:ext cx="3040110" cy="2173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0627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14">
            <a:extLst>
              <a:ext uri="{FF2B5EF4-FFF2-40B4-BE49-F238E27FC236}">
                <a16:creationId xmlns:a16="http://schemas.microsoft.com/office/drawing/2014/main" id="{7E5E5FE8-2860-6D76-9470-7E03FE4923A6}"/>
              </a:ext>
            </a:extLst>
          </p:cNvPr>
          <p:cNvSpPr/>
          <p:nvPr/>
        </p:nvSpPr>
        <p:spPr>
          <a:xfrm flipV="1">
            <a:off x="154112" y="647878"/>
            <a:ext cx="12037888" cy="4571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63BC4BDE-F8A7-3844-2FCB-744B4713D010}"/>
              </a:ext>
            </a:extLst>
          </p:cNvPr>
          <p:cNvSpPr txBox="1"/>
          <p:nvPr/>
        </p:nvSpPr>
        <p:spPr>
          <a:xfrm>
            <a:off x="246581" y="-8806"/>
            <a:ext cx="11743362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</a:rPr>
              <a:t>Limitations of (N)ARX models</a:t>
            </a:r>
          </a:p>
          <a:p>
            <a:endParaRPr lang="en-US" sz="3600" dirty="0">
              <a:solidFill>
                <a:schemeClr val="accent1"/>
              </a:solidFill>
            </a:endParaRPr>
          </a:p>
          <a:p>
            <a:endParaRPr lang="en-US" sz="3600" dirty="0">
              <a:solidFill>
                <a:schemeClr val="accent1"/>
              </a:solidFill>
            </a:endParaRPr>
          </a:p>
        </p:txBody>
      </p: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A988E337-B88E-98BA-1A78-0E337BFDEFA5}"/>
              </a:ext>
            </a:extLst>
          </p:cNvPr>
          <p:cNvCxnSpPr/>
          <p:nvPr/>
        </p:nvCxnSpPr>
        <p:spPr>
          <a:xfrm flipV="1">
            <a:off x="0" y="6610350"/>
            <a:ext cx="12192000" cy="0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E723F5E3-881F-1517-2266-FE495C463F95}"/>
              </a:ext>
            </a:extLst>
          </p:cNvPr>
          <p:cNvSpPr txBox="1"/>
          <p:nvPr/>
        </p:nvSpPr>
        <p:spPr>
          <a:xfrm>
            <a:off x="154112" y="2245879"/>
            <a:ext cx="121920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noProof="0" dirty="0"/>
              <a:t>Prediction error only looks one-step ahead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noProof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noProof="0" dirty="0"/>
              <a:t>In case of data sampled at high-frequency, a good one-step ahead predictor could be: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noProof="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noProof="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noProof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noProof="0" dirty="0"/>
              <a:t>We would like to have predictive models that provide good prediction in a long-horizon</a:t>
            </a:r>
          </a:p>
        </p:txBody>
      </p:sp>
      <p:pic>
        <p:nvPicPr>
          <p:cNvPr id="34" name="Immagine 33" descr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 \epsilon(k,\red{\theta}) = y(k) - \hat{y}(k)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268B05EF-F39D-CD58-29DE-5D86BAC2B12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8622" y="1710252"/>
            <a:ext cx="2672639" cy="303908"/>
          </a:xfrm>
          <a:prstGeom prst="rect">
            <a:avLst/>
          </a:prstGeom>
        </p:spPr>
      </p:pic>
      <p:pic>
        <p:nvPicPr>
          <p:cNvPr id="4" name="Picture 3" descr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 M(\red{\theta}): \hat{y}(k) &amp;=  \mathcal{F}\big(y(k-1),  \ldots, y(k-na), u(k),  u(k-1), \ldots,  u(k-nb); \red{\theta} \big) 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30E353B7-F8F1-2C54-170A-129F2009B59F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1394451" y="1101393"/>
            <a:ext cx="9631677" cy="365760"/>
          </a:xfrm>
          <a:prstGeom prst="rect">
            <a:avLst/>
          </a:prstGeom>
        </p:spPr>
      </p:pic>
      <p:pic>
        <p:nvPicPr>
          <p:cNvPr id="8" name="Immagine 7" descr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  M(\red{\theta}): \hat{y}(k) = y(k-1)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FE5B7216-8ABB-E5CA-B410-FB2D8F24D4EF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0023" y="3789084"/>
            <a:ext cx="2980935" cy="303908"/>
          </a:xfrm>
          <a:prstGeom prst="rect">
            <a:avLst/>
          </a:prstGeom>
        </p:spPr>
      </p:pic>
      <p:pic>
        <p:nvPicPr>
          <p:cNvPr id="6" name="Picture 5" descr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 M(\red{\theta}): \hat{y}(k) &amp;= \mathcal{F}\big(\hat{y}(k-1),  \ldots, \hat{y}(k-na), u(k),  u(k-1), \ldots,  u(k-nb); \red{\theta} \big) 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20D4CFE0-6FC8-C0F4-28AB-14BEBDD73A50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1565045" y="5155254"/>
            <a:ext cx="9631676" cy="365760"/>
          </a:xfrm>
          <a:prstGeom prst="rect">
            <a:avLst/>
          </a:prstGeom>
        </p:spPr>
      </p:pic>
      <p:pic>
        <p:nvPicPr>
          <p:cNvPr id="18" name="Immagine 17" descr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  k=1,2,\ldots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7E7BB8F0-3450-950E-DD06-D55F40DEAB91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0890" y="5795579"/>
            <a:ext cx="1459199" cy="26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887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14">
            <a:extLst>
              <a:ext uri="{FF2B5EF4-FFF2-40B4-BE49-F238E27FC236}">
                <a16:creationId xmlns:a16="http://schemas.microsoft.com/office/drawing/2014/main" id="{7E5E5FE8-2860-6D76-9470-7E03FE4923A6}"/>
              </a:ext>
            </a:extLst>
          </p:cNvPr>
          <p:cNvSpPr/>
          <p:nvPr/>
        </p:nvSpPr>
        <p:spPr>
          <a:xfrm flipV="1">
            <a:off x="154112" y="647878"/>
            <a:ext cx="12037888" cy="4571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63BC4BDE-F8A7-3844-2FCB-744B4713D010}"/>
              </a:ext>
            </a:extLst>
          </p:cNvPr>
          <p:cNvSpPr txBox="1"/>
          <p:nvPr/>
        </p:nvSpPr>
        <p:spPr>
          <a:xfrm>
            <a:off x="246581" y="-8806"/>
            <a:ext cx="11743362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</a:rPr>
              <a:t>Simulation error minimization</a:t>
            </a:r>
          </a:p>
          <a:p>
            <a:endParaRPr lang="en-US" sz="3600" dirty="0">
              <a:solidFill>
                <a:schemeClr val="accent1"/>
              </a:solidFill>
            </a:endParaRPr>
          </a:p>
          <a:p>
            <a:endParaRPr lang="en-US" sz="3600" dirty="0">
              <a:solidFill>
                <a:schemeClr val="accent1"/>
              </a:solidFill>
            </a:endParaRPr>
          </a:p>
        </p:txBody>
      </p: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A988E337-B88E-98BA-1A78-0E337BFDEFA5}"/>
              </a:ext>
            </a:extLst>
          </p:cNvPr>
          <p:cNvCxnSpPr/>
          <p:nvPr/>
        </p:nvCxnSpPr>
        <p:spPr>
          <a:xfrm flipV="1">
            <a:off x="0" y="6610350"/>
            <a:ext cx="12192000" cy="0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B177C7F5-8F9F-B3FE-3339-97E12E54B1EA}"/>
              </a:ext>
            </a:extLst>
          </p:cNvPr>
          <p:cNvSpPr txBox="1"/>
          <p:nvPr/>
        </p:nvSpPr>
        <p:spPr>
          <a:xfrm>
            <a:off x="-13335" y="800735"/>
            <a:ext cx="12192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CH" sz="2400" dirty="0">
                <a:solidFill>
                  <a:srgbClr val="0070C0"/>
                </a:solidFill>
              </a:rPr>
              <a:t>Linear models</a:t>
            </a:r>
            <a:endParaRPr lang="it-CH" sz="2400" dirty="0"/>
          </a:p>
          <a:p>
            <a:pPr marL="800100" lvl="1" indent="-342900">
              <a:buSzPct val="50000"/>
              <a:buFont typeface="Wingdings" panose="05000000000000000000" pitchFamily="2" charset="2"/>
              <a:buChar char="q"/>
            </a:pPr>
            <a:r>
              <a:rPr lang="it-CH" sz="2400" dirty="0"/>
              <a:t>OE model: </a:t>
            </a:r>
          </a:p>
          <a:p>
            <a:pPr marL="800100" lvl="1" indent="-342900">
              <a:buSzPct val="50000"/>
              <a:buFont typeface="Wingdings" panose="05000000000000000000" pitchFamily="2" charset="2"/>
              <a:buChar char="q"/>
            </a:pPr>
            <a:endParaRPr lang="it-CH" sz="2400" dirty="0"/>
          </a:p>
          <a:p>
            <a:pPr lvl="1">
              <a:buSzPct val="50000"/>
            </a:pPr>
            <a:endParaRPr lang="it-CH" sz="2400" dirty="0"/>
          </a:p>
        </p:txBody>
      </p:sp>
      <p:pic>
        <p:nvPicPr>
          <p:cNvPr id="17" name="Picture 16" descr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 M(\red{\theta}): \hat{y}(k) = &amp; \red{a_1}\hat{y}(k-1) + \ldots + \red{a_{na}}\hat{y}(k-na) + \red{b_0}u(k) + \ldots + \red{b_{nb}}u(k-nb) \\&#10;= &amp;  \underset{\phi^\top(k;\red{\theta})}{\underbrace{   \left[\hat{y}(k-1;\red{\theta}) \ \ldots \hat{y}(k-na;\red{\theta}) \ u(k) \ u(k-1) \ \ldots \ u(k-nb) \right] }} \red{\theta}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ADEAAD4F-971D-D508-B952-5A1215E3AD1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326515" y="1781163"/>
            <a:ext cx="9997434" cy="1249678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E723F5E3-881F-1517-2266-FE495C463F95}"/>
              </a:ext>
            </a:extLst>
          </p:cNvPr>
          <p:cNvSpPr txBox="1"/>
          <p:nvPr/>
        </p:nvSpPr>
        <p:spPr>
          <a:xfrm>
            <a:off x="77056" y="3330478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CH" sz="2400" dirty="0" err="1">
                <a:solidFill>
                  <a:srgbClr val="0070C0"/>
                </a:solidFill>
              </a:rPr>
              <a:t>Residual</a:t>
            </a:r>
            <a:r>
              <a:rPr lang="it-CH" sz="2400" dirty="0">
                <a:solidFill>
                  <a:srgbClr val="0070C0"/>
                </a:solidFill>
              </a:rPr>
              <a:t> </a:t>
            </a:r>
            <a:r>
              <a:rPr lang="it-CH" sz="2400" dirty="0" err="1">
                <a:solidFill>
                  <a:srgbClr val="0070C0"/>
                </a:solidFill>
              </a:rPr>
              <a:t>signal</a:t>
            </a:r>
            <a:r>
              <a:rPr lang="it-CH" sz="2400" dirty="0">
                <a:solidFill>
                  <a:srgbClr val="0070C0"/>
                </a:solidFill>
              </a:rPr>
              <a:t>:</a:t>
            </a:r>
            <a:endParaRPr lang="it-CH" sz="2400" dirty="0"/>
          </a:p>
        </p:txBody>
      </p:sp>
      <p:pic>
        <p:nvPicPr>
          <p:cNvPr id="20" name="Picture 19" descr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 \epsilon(k,\red{\theta}) = y(k) - \hat{y}(k) = y(k) - \phi^\top(k;\red{\theta})\red{\theta}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2DECB94F-BBD0-DE6E-CB17-CB5D35B873B6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2802891" y="3410337"/>
            <a:ext cx="5273037" cy="365759"/>
          </a:xfrm>
          <a:prstGeom prst="rect">
            <a:avLst/>
          </a:prstGeom>
        </p:spPr>
      </p:pic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EAA75BB4-03E8-9AA5-7C83-E0FC10FF88F0}"/>
              </a:ext>
            </a:extLst>
          </p:cNvPr>
          <p:cNvSpPr txBox="1"/>
          <p:nvPr/>
        </p:nvSpPr>
        <p:spPr>
          <a:xfrm>
            <a:off x="77056" y="4120700"/>
            <a:ext cx="12192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CH" sz="2400" dirty="0">
                <a:solidFill>
                  <a:srgbClr val="0070C0"/>
                </a:solidFill>
              </a:rPr>
              <a:t>Loss:  </a:t>
            </a:r>
            <a:r>
              <a:rPr lang="it-CH" sz="2400" dirty="0"/>
              <a:t>sum of squared residuals is no longer convex!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CH" sz="2400" dirty="0">
              <a:solidFill>
                <a:srgbClr val="0070C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CH" sz="2400" dirty="0">
              <a:solidFill>
                <a:srgbClr val="0070C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CH" sz="2400" dirty="0">
              <a:solidFill>
                <a:srgbClr val="0070C0"/>
              </a:solidFill>
            </a:endParaRPr>
          </a:p>
          <a:p>
            <a:pPr marL="800100" lvl="1" indent="-342900">
              <a:buSzPct val="50000"/>
              <a:buFont typeface="Wingdings" panose="05000000000000000000" pitchFamily="2" charset="2"/>
              <a:buChar char="q"/>
            </a:pPr>
            <a:endParaRPr lang="it-CH" sz="2400" dirty="0"/>
          </a:p>
          <a:p>
            <a:pPr lvl="1">
              <a:buSzPct val="50000"/>
            </a:pPr>
            <a:endParaRPr lang="it-CH" sz="2400" dirty="0"/>
          </a:p>
        </p:txBody>
      </p:sp>
      <p:pic>
        <p:nvPicPr>
          <p:cNvPr id="57" name="Immagine 56" descr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L_N(\red{\theta}) = \frac{1}{N}\sum_{k=1}^N \left\| \epsilon(k, \red{\theta}) \right\|^2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BF55D8C5-0D46-7359-B3D4-9D72E6E471AA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5010" y="4613511"/>
            <a:ext cx="3335309" cy="891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328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3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14">
            <a:extLst>
              <a:ext uri="{FF2B5EF4-FFF2-40B4-BE49-F238E27FC236}">
                <a16:creationId xmlns:a16="http://schemas.microsoft.com/office/drawing/2014/main" id="{7E5E5FE8-2860-6D76-9470-7E03FE4923A6}"/>
              </a:ext>
            </a:extLst>
          </p:cNvPr>
          <p:cNvSpPr/>
          <p:nvPr/>
        </p:nvSpPr>
        <p:spPr>
          <a:xfrm flipV="1">
            <a:off x="154112" y="647878"/>
            <a:ext cx="12037888" cy="4571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63BC4BDE-F8A7-3844-2FCB-744B4713D010}"/>
              </a:ext>
            </a:extLst>
          </p:cNvPr>
          <p:cNvSpPr txBox="1"/>
          <p:nvPr/>
        </p:nvSpPr>
        <p:spPr>
          <a:xfrm>
            <a:off x="246581" y="-8806"/>
            <a:ext cx="11743362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</a:rPr>
              <a:t>First-order methods for non-convex optimization</a:t>
            </a:r>
          </a:p>
          <a:p>
            <a:endParaRPr lang="en-US" sz="3600" dirty="0">
              <a:solidFill>
                <a:schemeClr val="accent1"/>
              </a:solidFill>
            </a:endParaRPr>
          </a:p>
          <a:p>
            <a:endParaRPr lang="en-US" sz="3600" dirty="0">
              <a:solidFill>
                <a:schemeClr val="accent1"/>
              </a:solidFill>
            </a:endParaRPr>
          </a:p>
          <a:p>
            <a:endParaRPr lang="en-US" sz="3600" dirty="0">
              <a:solidFill>
                <a:schemeClr val="accent1"/>
              </a:solidFill>
            </a:endParaRPr>
          </a:p>
        </p:txBody>
      </p: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A988E337-B88E-98BA-1A78-0E337BFDEFA5}"/>
              </a:ext>
            </a:extLst>
          </p:cNvPr>
          <p:cNvCxnSpPr/>
          <p:nvPr/>
        </p:nvCxnSpPr>
        <p:spPr>
          <a:xfrm flipV="1">
            <a:off x="0" y="6610350"/>
            <a:ext cx="12192000" cy="0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magine 5" descr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&#10;&#10;\begin{enumerate}&#10;    \item \textbf{Initialize Parameters}: $\theta^{(0)}$&#10;    &#10;    \item \textbf{for $k=0,1,\ldots$}: \textbf{until} maximum number of iterations or   convergence \textbf{do}:&#10;    \begin{enumerate}&#10;        \item \textbf{Compute Gradient}: $\nabla_\theta \mathcal{L}(\theta^{(k)})$ &#10;        &#10;        \item \textbf{Update Parameters}: &#10;        \[ \theta^{(k+1)} = \theta^{(k)} - \gamma \cdot \nabla_\theta \mathcal{L}(\theta^{(k)}) \]&#10;    \end{enumerate}&#10;\end{enumerate}&#10;&#10;\end{document}&#10;&#10;&#10;&#10;&#10;\end{document}" title="IguanaTex Bitmap Display">
            <a:extLst>
              <a:ext uri="{FF2B5EF4-FFF2-40B4-BE49-F238E27FC236}">
                <a16:creationId xmlns:a16="http://schemas.microsoft.com/office/drawing/2014/main" id="{A76234F9-9AA4-317D-19C0-A318B61B6CA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28" y="1609846"/>
            <a:ext cx="8372475" cy="2261028"/>
          </a:xfrm>
          <a:prstGeom prst="rect">
            <a:avLst/>
          </a:prstGeom>
        </p:spPr>
      </p:pic>
      <p:pic>
        <p:nvPicPr>
          <p:cNvPr id="35" name="Immagine 34" descr="Immagine che contiene diagramma, disegno, design&#10;&#10;Descrizione generata automaticamente">
            <a:extLst>
              <a:ext uri="{FF2B5EF4-FFF2-40B4-BE49-F238E27FC236}">
                <a16:creationId xmlns:a16="http://schemas.microsoft.com/office/drawing/2014/main" id="{BF879A4C-F0A2-D191-3FCF-9A3530490AE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20" r="10297"/>
          <a:stretch/>
        </p:blipFill>
        <p:spPr>
          <a:xfrm>
            <a:off x="8867775" y="1849266"/>
            <a:ext cx="2817368" cy="2955989"/>
          </a:xfrm>
          <a:prstGeom prst="rect">
            <a:avLst/>
          </a:prstGeom>
        </p:spPr>
      </p:pic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5329B668-6F78-767F-CB01-50D053A511DB}"/>
              </a:ext>
            </a:extLst>
          </p:cNvPr>
          <p:cNvSpPr txBox="1"/>
          <p:nvPr/>
        </p:nvSpPr>
        <p:spPr>
          <a:xfrm>
            <a:off x="314325" y="4943476"/>
            <a:ext cx="6667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Other updates are possible, e.g., gradient-descent with momentum:</a:t>
            </a:r>
          </a:p>
        </p:txBody>
      </p:sp>
      <p:pic>
        <p:nvPicPr>
          <p:cNvPr id="5" name="Picture 4" descr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\begin{align*}&#10;v^{(k+1)} &amp;=  \mu v^{(k)} + (1-\tau) \cdot \nabla_\theta \mathcal{L}(\theta^{(k)}) \\&#10;\theta^{(k+1)} &amp; =  \theta^{(k)} - \gamma v^{(k+1)}&#10;\end{align*}&#10;&#10; &#10;&#10;\end{document}&#10;&#10;&#10;&#10;&#10;\end{document}" title="IguanaTex Bitmap Display">
            <a:extLst>
              <a:ext uri="{FF2B5EF4-FFF2-40B4-BE49-F238E27FC236}">
                <a16:creationId xmlns:a16="http://schemas.microsoft.com/office/drawing/2014/main" id="{5BBDC9D5-9835-BCE4-442B-8201C7A48525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882806" y="5500250"/>
            <a:ext cx="3904518" cy="736601"/>
          </a:xfrm>
          <a:prstGeom prst="rect">
            <a:avLst/>
          </a:prstGeom>
        </p:spPr>
      </p:pic>
      <p:sp>
        <p:nvSpPr>
          <p:cNvPr id="45" name="CasellaDiTesto 44">
            <a:extLst>
              <a:ext uri="{FF2B5EF4-FFF2-40B4-BE49-F238E27FC236}">
                <a16:creationId xmlns:a16="http://schemas.microsoft.com/office/drawing/2014/main" id="{D6D26804-32AB-4F12-7B51-2323A92CC4BD}"/>
              </a:ext>
            </a:extLst>
          </p:cNvPr>
          <p:cNvSpPr txBox="1"/>
          <p:nvPr/>
        </p:nvSpPr>
        <p:spPr>
          <a:xfrm>
            <a:off x="314325" y="931672"/>
            <a:ext cx="40671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FF0000"/>
                </a:solidFill>
              </a:rPr>
              <a:t>Vanilla Gradient Descent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31B809A7-8EDC-B0F0-8E9C-A0C772738D63}"/>
              </a:ext>
            </a:extLst>
          </p:cNvPr>
          <p:cNvSpPr txBox="1"/>
          <p:nvPr/>
        </p:nvSpPr>
        <p:spPr>
          <a:xfrm>
            <a:off x="7901940" y="4879144"/>
            <a:ext cx="40880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 err="1">
                <a:solidFill>
                  <a:srgbClr val="FF0000"/>
                </a:solidFill>
                <a:hlinkClick r:id="rId8"/>
              </a:rPr>
              <a:t>Jupyter</a:t>
            </a:r>
            <a:r>
              <a:rPr lang="en-GB" sz="1400" dirty="0">
                <a:solidFill>
                  <a:srgbClr val="FF0000"/>
                </a:solidFill>
                <a:hlinkClick r:id="rId8"/>
              </a:rPr>
              <a:t> Notebook: </a:t>
            </a:r>
            <a:r>
              <a:rPr lang="en-GB" sz="1400" dirty="0" err="1">
                <a:solidFill>
                  <a:srgbClr val="FF0000"/>
                </a:solidFill>
                <a:hlinkClick r:id="rId8"/>
              </a:rPr>
              <a:t>cascaded_tanks.ipynb</a:t>
            </a:r>
            <a:r>
              <a:rPr lang="en-GB" sz="1400" dirty="0">
                <a:solidFill>
                  <a:srgbClr val="FF0000"/>
                </a:solidFill>
                <a:hlinkClick r:id="rId8"/>
              </a:rPr>
              <a:t> (Part II)</a:t>
            </a:r>
            <a:endParaRPr lang="en-GB" sz="1400" dirty="0">
              <a:solidFill>
                <a:srgbClr val="FF0000"/>
              </a:solidFill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BB734B5C-BC15-6AF6-1A15-438036B7F73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7891" t="67041" r="27891" b="21207"/>
          <a:stretch/>
        </p:blipFill>
        <p:spPr>
          <a:xfrm>
            <a:off x="5553074" y="5594729"/>
            <a:ext cx="5391151" cy="643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313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A6A106-83AB-B07D-EE39-DE345F84A9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14">
            <a:extLst>
              <a:ext uri="{FF2B5EF4-FFF2-40B4-BE49-F238E27FC236}">
                <a16:creationId xmlns:a16="http://schemas.microsoft.com/office/drawing/2014/main" id="{C33D9D71-AF1E-847D-23BF-01728ACC400F}"/>
              </a:ext>
            </a:extLst>
          </p:cNvPr>
          <p:cNvSpPr/>
          <p:nvPr/>
        </p:nvSpPr>
        <p:spPr>
          <a:xfrm flipV="1">
            <a:off x="154112" y="647878"/>
            <a:ext cx="12037888" cy="4571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03EEA828-C7CF-6BE7-2018-B14BF7566521}"/>
              </a:ext>
            </a:extLst>
          </p:cNvPr>
          <p:cNvSpPr txBox="1"/>
          <p:nvPr/>
        </p:nvSpPr>
        <p:spPr>
          <a:xfrm>
            <a:off x="246581" y="-8806"/>
            <a:ext cx="11743362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</a:rPr>
              <a:t>Convergence of gradient-descent</a:t>
            </a:r>
          </a:p>
          <a:p>
            <a:endParaRPr lang="en-US" sz="3600" dirty="0">
              <a:solidFill>
                <a:schemeClr val="accent1"/>
              </a:solidFill>
            </a:endParaRPr>
          </a:p>
          <a:p>
            <a:endParaRPr lang="en-US" sz="3600" dirty="0">
              <a:solidFill>
                <a:schemeClr val="accent1"/>
              </a:solidFill>
            </a:endParaRPr>
          </a:p>
          <a:p>
            <a:endParaRPr lang="en-US" sz="3600" dirty="0">
              <a:solidFill>
                <a:schemeClr val="accent1"/>
              </a:solidFill>
            </a:endParaRPr>
          </a:p>
        </p:txBody>
      </p: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888E5855-C8C2-70C9-1C8D-49C9B6DF5E09}"/>
              </a:ext>
            </a:extLst>
          </p:cNvPr>
          <p:cNvCxnSpPr/>
          <p:nvPr/>
        </p:nvCxnSpPr>
        <p:spPr>
          <a:xfrm flipV="1">
            <a:off x="0" y="6610350"/>
            <a:ext cx="12192000" cy="0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CasellaDiTesto 44">
            <a:extLst>
              <a:ext uri="{FF2B5EF4-FFF2-40B4-BE49-F238E27FC236}">
                <a16:creationId xmlns:a16="http://schemas.microsoft.com/office/drawing/2014/main" id="{07FA621D-E8BA-2015-67C2-FEF65BD72DCC}"/>
              </a:ext>
            </a:extLst>
          </p:cNvPr>
          <p:cNvSpPr txBox="1"/>
          <p:nvPr/>
        </p:nvSpPr>
        <p:spPr>
          <a:xfrm>
            <a:off x="314325" y="741172"/>
            <a:ext cx="40671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FF0000"/>
                </a:solidFill>
              </a:rPr>
              <a:t>Assumptions:</a:t>
            </a:r>
          </a:p>
        </p:txBody>
      </p:sp>
      <p:pic>
        <p:nvPicPr>
          <p:cNvPr id="48" name="Immagine 47" descr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\begin{itemize}&#10;\item $L(\theta^*) = 0$ (just to keep notation simple)&#10;%\item $\left\| \nabla L(x) - \nabla L(y)  \right\|^2 \leq L  \left\| x - y \right\|^2  $ Lipschitz continuity of $\nabla L$&#10;\item  Lipschitz continuity of $\nabla L$: $ \nabla^2 L(\theta) \preceq \beta I  \ \  \forall   \theta \in B$ &#10;\item $\mu$-PL condition:  $\frac{1}{2}\left\| \nabla L(\theta)\right\|^2 \geq \mu  L(\theta) \ \  \forall   \theta \in B$&#10;\item  $\theta^{(k+1)} = \theta^{(k)} - \gamma \nabla L(\theta^{(k)})$ (gradient update)&#10;\end{itemize}&#10;&#10;&#10; &#10;&#10;\end{document}&#10;&#10;&#10;&#10;&#10;\end{document}" title="IguanaTex Bitmap Display">
            <a:extLst>
              <a:ext uri="{FF2B5EF4-FFF2-40B4-BE49-F238E27FC236}">
                <a16:creationId xmlns:a16="http://schemas.microsoft.com/office/drawing/2014/main" id="{3026E2F9-2917-B64D-D573-6B1B7A4D73B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093" y="1232090"/>
            <a:ext cx="5594547" cy="1785622"/>
          </a:xfrm>
          <a:prstGeom prst="rect">
            <a:avLst/>
          </a:prstGeom>
        </p:spPr>
      </p:pic>
      <p:pic>
        <p:nvPicPr>
          <p:cNvPr id="65" name="Immagine 64" descr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&#10;\begin{align*}&#10;L(\theta^{(k+1)}) = &amp;L(\theta^{(k)}) + \left(\theta^{(k+1)} - \theta^{(k)}\right)'\nabla L(\theta^{(k)})+ \frac{1}{2}\left(\theta^{(k+1)} - \theta^{(k)}\right)'\nabla^2 L(\tilde \theta) \left(\theta^{(k+1)} - \theta^{(k)}\right) \\&#10;\leq &amp; L(\theta^{(k)}) -\gamma \left\|\nabla L(\theta^{(k)}) \right\|^2+ \frac{1}{2} \gamma^2 \left\|\nabla L(\theta^{(k)}) \right\|^2 \beta = \\&#10;= &amp; L(\theta^{(k)}) - \gamma\left\|\nabla L(\theta^{(k)}) \right\|^2 \left( 1 - \frac{1}{2}\gamma\beta \right) \\&#10;= &amp; L(\theta^{(k)}) -\gamma \frac{1}{2} \left\|\nabla L(\theta^{(k)}) \right\|^2 \\&#10;\leq &amp;  L(\theta^{(k)}) (1 - \gamma \mu) &#10;\end{align*}&#10;&#10;&#10;&#10;\end{document}" title="IguanaTex Bitmap Display">
            <a:extLst>
              <a:ext uri="{FF2B5EF4-FFF2-40B4-BE49-F238E27FC236}">
                <a16:creationId xmlns:a16="http://schemas.microsoft.com/office/drawing/2014/main" id="{7793A716-8C53-7D0F-7331-A14DCFDAC62A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2" y="3642323"/>
            <a:ext cx="9982352" cy="2858062"/>
          </a:xfrm>
          <a:prstGeom prst="rect">
            <a:avLst/>
          </a:prstGeom>
        </p:spPr>
      </p:pic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0B4CF817-E694-D73A-861A-456635217FBC}"/>
              </a:ext>
            </a:extLst>
          </p:cNvPr>
          <p:cNvSpPr txBox="1"/>
          <p:nvPr/>
        </p:nvSpPr>
        <p:spPr>
          <a:xfrm>
            <a:off x="314325" y="3198622"/>
            <a:ext cx="40671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FF0000"/>
                </a:solidFill>
              </a:rPr>
              <a:t>Convergence:</a:t>
            </a:r>
          </a:p>
        </p:txBody>
      </p:sp>
      <p:pic>
        <p:nvPicPr>
          <p:cNvPr id="53" name="Immagine 52" descr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Take $\gamma=\frac{1}{\beta}$&#10;&#10;&#10; &#10;&#10;\end{document}&#10;&#10;&#10;&#10;&#10;\end{document}" title="IguanaTex Bitmap Display">
            <a:extLst>
              <a:ext uri="{FF2B5EF4-FFF2-40B4-BE49-F238E27FC236}">
                <a16:creationId xmlns:a16="http://schemas.microsoft.com/office/drawing/2014/main" id="{D317AEF2-8A16-8BDF-5401-34D84A5B6F07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1925" y="5004429"/>
            <a:ext cx="1238439" cy="339200"/>
          </a:xfrm>
          <a:prstGeom prst="rect">
            <a:avLst/>
          </a:prstGeom>
        </p:spPr>
      </p:pic>
      <p:cxnSp>
        <p:nvCxnSpPr>
          <p:cNvPr id="54" name="Connettore 2 53">
            <a:extLst>
              <a:ext uri="{FF2B5EF4-FFF2-40B4-BE49-F238E27FC236}">
                <a16:creationId xmlns:a16="http://schemas.microsoft.com/office/drawing/2014/main" id="{BC423D08-207B-7291-8AD8-D3F733F0E201}"/>
              </a:ext>
            </a:extLst>
          </p:cNvPr>
          <p:cNvCxnSpPr>
            <a:cxnSpLocks/>
          </p:cNvCxnSpPr>
          <p:nvPr/>
        </p:nvCxnSpPr>
        <p:spPr>
          <a:xfrm flipH="1">
            <a:off x="5902960" y="5162081"/>
            <a:ext cx="23660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" name="Immagine 54" descr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&#10;\begin{align*}&#10;L(\theta^{(k)}) \leq  (1 - \gamma \mu)^{k} L(\theta^{(0)})&#10;\end{align*}&#10;&#10;&#10;&#10;\end{document}" title="IguanaTex Bitmap Display">
            <a:extLst>
              <a:ext uri="{FF2B5EF4-FFF2-40B4-BE49-F238E27FC236}">
                <a16:creationId xmlns:a16="http://schemas.microsoft.com/office/drawing/2014/main" id="{4CD54980-D527-9362-C088-90077C71A20A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9471" y="6025662"/>
            <a:ext cx="2896690" cy="299886"/>
          </a:xfrm>
          <a:prstGeom prst="rect">
            <a:avLst/>
          </a:prstGeom>
        </p:spPr>
      </p:pic>
      <p:sp>
        <p:nvSpPr>
          <p:cNvPr id="56" name="Rettangolo 55">
            <a:extLst>
              <a:ext uri="{FF2B5EF4-FFF2-40B4-BE49-F238E27FC236}">
                <a16:creationId xmlns:a16="http://schemas.microsoft.com/office/drawing/2014/main" id="{5BAA588A-39EA-6BA2-8D0B-03062A6FB7D6}"/>
              </a:ext>
            </a:extLst>
          </p:cNvPr>
          <p:cNvSpPr/>
          <p:nvPr/>
        </p:nvSpPr>
        <p:spPr>
          <a:xfrm>
            <a:off x="8534754" y="5944568"/>
            <a:ext cx="3286125" cy="50602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72" name="Input penna 71">
                <a:extLst>
                  <a:ext uri="{FF2B5EF4-FFF2-40B4-BE49-F238E27FC236}">
                    <a16:creationId xmlns:a16="http://schemas.microsoft.com/office/drawing/2014/main" id="{1BD1901D-CCB5-4B18-4FF0-72F297142782}"/>
                  </a:ext>
                </a:extLst>
              </p14:cNvPr>
              <p14:cNvContentPartPr/>
              <p14:nvPr/>
            </p14:nvContentPartPr>
            <p14:xfrm>
              <a:off x="12839835" y="5457255"/>
              <a:ext cx="360" cy="360"/>
            </p14:xfrm>
          </p:contentPart>
        </mc:Choice>
        <mc:Fallback xmlns="">
          <p:pic>
            <p:nvPicPr>
              <p:cNvPr id="72" name="Input penna 71">
                <a:extLst>
                  <a:ext uri="{FF2B5EF4-FFF2-40B4-BE49-F238E27FC236}">
                    <a16:creationId xmlns:a16="http://schemas.microsoft.com/office/drawing/2014/main" id="{1BD1901D-CCB5-4B18-4FF0-72F297142782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2830835" y="5448255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05193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5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14">
            <a:extLst>
              <a:ext uri="{FF2B5EF4-FFF2-40B4-BE49-F238E27FC236}">
                <a16:creationId xmlns:a16="http://schemas.microsoft.com/office/drawing/2014/main" id="{7E5E5FE8-2860-6D76-9470-7E03FE4923A6}"/>
              </a:ext>
            </a:extLst>
          </p:cNvPr>
          <p:cNvSpPr/>
          <p:nvPr/>
        </p:nvSpPr>
        <p:spPr>
          <a:xfrm flipV="1">
            <a:off x="154112" y="647878"/>
            <a:ext cx="12037888" cy="4571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63BC4BDE-F8A7-3844-2FCB-744B4713D010}"/>
              </a:ext>
            </a:extLst>
          </p:cNvPr>
          <p:cNvSpPr txBox="1"/>
          <p:nvPr/>
        </p:nvSpPr>
        <p:spPr>
          <a:xfrm>
            <a:off x="246581" y="-8806"/>
            <a:ext cx="1174336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</a:rPr>
              <a:t>Stochastic Gradient Descent</a:t>
            </a:r>
          </a:p>
        </p:txBody>
      </p: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A988E337-B88E-98BA-1A78-0E337BFDEFA5}"/>
              </a:ext>
            </a:extLst>
          </p:cNvPr>
          <p:cNvCxnSpPr/>
          <p:nvPr/>
        </p:nvCxnSpPr>
        <p:spPr>
          <a:xfrm flipV="1">
            <a:off x="0" y="6610350"/>
            <a:ext cx="12192000" cy="0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Immagine 42" descr="\documentclass{article}&#10;\usepackage{amsmath}&#10;\pagestyle{empty}&#10;\usepackage{bm}&#10;\usepackage{color}&#10;\usepackage{amsfonts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L(\red{\theta}) =  \frac{1}{N}\sum_{i=1}^N \ell_i( \red{\theta}) 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8BF9327F-A30C-20C0-BD90-6B371C60171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7536" y="904293"/>
            <a:ext cx="2461984" cy="885394"/>
          </a:xfrm>
          <a:prstGeom prst="rect">
            <a:avLst/>
          </a:prstGeom>
        </p:spPr>
      </p:pic>
      <p:pic>
        <p:nvPicPr>
          <p:cNvPr id="5" name="Immagine 4" descr="\documentclass{article}&#10;\usepackage{amsmath}&#10;\pagestyle{empty}&#10;\usepackage{bm}&#10;\usepackage{color}&#10;\usepackage{amsfonts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\mathbb{E}[\nabla \ell_{i_t}(\theta^{(k)})] = \sum_{i=1}^N \nabla \ell_{i}(\theta^{(k)})P(i_k=i) = \frac{1}{N}\sum_{i=1}^N \nabla \ell_{i}(\theta^{(k)}) = \nabla L(\theta^{(k)})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C927A1F0-7400-4EA6-F440-00CCDDDC26A4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918" y="2362738"/>
            <a:ext cx="9075550" cy="885393"/>
          </a:xfrm>
          <a:prstGeom prst="rect">
            <a:avLst/>
          </a:prstGeom>
        </p:spPr>
      </p:pic>
      <p:pic>
        <p:nvPicPr>
          <p:cNvPr id="3" name="Immagine 2" descr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  $\theta^{(k+1)} = \theta^{(k)} - \gamma \nabla \ell_{i_k}(\theta^{(k)})$ &#10;&#10;&#10; &#10;&#10;\end{document}&#10;&#10;&#10;&#10;&#10;\end{document}" title="IguanaTex Bitmap Display">
            <a:extLst>
              <a:ext uri="{FF2B5EF4-FFF2-40B4-BE49-F238E27FC236}">
                <a16:creationId xmlns:a16="http://schemas.microsoft.com/office/drawing/2014/main" id="{9C63B09A-2E7B-0C8D-84DC-ACBB98EEDA99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650" y="1048611"/>
            <a:ext cx="4494098" cy="444356"/>
          </a:xfrm>
          <a:prstGeom prst="rect">
            <a:avLst/>
          </a:prstGeom>
        </p:spPr>
      </p:pic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F3A5D598-8B12-B1BF-0549-ADCBE8D38CEC}"/>
              </a:ext>
            </a:extLst>
          </p:cNvPr>
          <p:cNvSpPr txBox="1"/>
          <p:nvPr/>
        </p:nvSpPr>
        <p:spPr>
          <a:xfrm>
            <a:off x="4014618" y="1776020"/>
            <a:ext cx="4533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accent1"/>
                </a:solidFill>
              </a:rPr>
              <a:t>Uniformly randomly sampled from {1,2,…N}</a:t>
            </a:r>
          </a:p>
        </p:txBody>
      </p:sp>
      <p:cxnSp>
        <p:nvCxnSpPr>
          <p:cNvPr id="33" name="Connettore 2 32">
            <a:extLst>
              <a:ext uri="{FF2B5EF4-FFF2-40B4-BE49-F238E27FC236}">
                <a16:creationId xmlns:a16="http://schemas.microsoft.com/office/drawing/2014/main" id="{C7AFB1B0-D1E9-58F0-9F80-DC32AA90A34C}"/>
              </a:ext>
            </a:extLst>
          </p:cNvPr>
          <p:cNvCxnSpPr/>
          <p:nvPr/>
        </p:nvCxnSpPr>
        <p:spPr>
          <a:xfrm flipH="1" flipV="1">
            <a:off x="4185526" y="1549069"/>
            <a:ext cx="424574" cy="200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magine 6" descr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  $\displaystyle \theta^{(k+1)} = \theta^{(k)} - \gamma \frac{1}{B}\sum_{i_k=1}^{B} \nabla \ell_{i_t}(\theta^{(k)})$ &#10;&#10;&#10; &#10;&#10;\end{document}&#10;&#10;&#10;&#10;&#10;\end{document}" title="IguanaTex Bitmap Display">
            <a:extLst>
              <a:ext uri="{FF2B5EF4-FFF2-40B4-BE49-F238E27FC236}">
                <a16:creationId xmlns:a16="http://schemas.microsoft.com/office/drawing/2014/main" id="{38ACB224-C828-303E-D6DE-A029968FC78E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918" y="4162595"/>
            <a:ext cx="5070569" cy="1047271"/>
          </a:xfrm>
          <a:prstGeom prst="rect">
            <a:avLst/>
          </a:prstGeom>
        </p:spPr>
      </p:pic>
      <p:sp>
        <p:nvSpPr>
          <p:cNvPr id="46" name="CasellaDiTesto 45">
            <a:extLst>
              <a:ext uri="{FF2B5EF4-FFF2-40B4-BE49-F238E27FC236}">
                <a16:creationId xmlns:a16="http://schemas.microsoft.com/office/drawing/2014/main" id="{AF4CF053-AABE-4B9D-2029-EB3D06EC47C1}"/>
              </a:ext>
            </a:extLst>
          </p:cNvPr>
          <p:cNvSpPr txBox="1"/>
          <p:nvPr/>
        </p:nvSpPr>
        <p:spPr>
          <a:xfrm>
            <a:off x="438150" y="3474847"/>
            <a:ext cx="58007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rgbClr val="FF0000"/>
                </a:solidFill>
              </a:rPr>
              <a:t>Mini-batch gradient descent (B&lt;&lt;N):</a:t>
            </a:r>
          </a:p>
        </p:txBody>
      </p:sp>
      <p:sp>
        <p:nvSpPr>
          <p:cNvPr id="51" name="Rettangolo 50">
            <a:extLst>
              <a:ext uri="{FF2B5EF4-FFF2-40B4-BE49-F238E27FC236}">
                <a16:creationId xmlns:a16="http://schemas.microsoft.com/office/drawing/2014/main" id="{07050686-A159-9329-E170-2CCDE2B8DB3E}"/>
              </a:ext>
            </a:extLst>
          </p:cNvPr>
          <p:cNvSpPr/>
          <p:nvPr/>
        </p:nvSpPr>
        <p:spPr>
          <a:xfrm>
            <a:off x="376067" y="5440896"/>
            <a:ext cx="8172451" cy="64484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/>
              <a:t>Do not process the whole dataset to update the model parameters, just process a smaller batch of samples and then make the update</a:t>
            </a:r>
          </a:p>
        </p:txBody>
      </p:sp>
      <p:sp>
        <p:nvSpPr>
          <p:cNvPr id="52" name="Rettangolo 51">
            <a:extLst>
              <a:ext uri="{FF2B5EF4-FFF2-40B4-BE49-F238E27FC236}">
                <a16:creationId xmlns:a16="http://schemas.microsoft.com/office/drawing/2014/main" id="{3A051265-E9F7-6EBF-EA79-368A4B8E6E05}"/>
              </a:ext>
            </a:extLst>
          </p:cNvPr>
          <p:cNvSpPr/>
          <p:nvPr/>
        </p:nvSpPr>
        <p:spPr>
          <a:xfrm>
            <a:off x="8177897" y="4457873"/>
            <a:ext cx="3762375" cy="523217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 epoch = many parameter updates</a:t>
            </a:r>
          </a:p>
        </p:txBody>
      </p:sp>
    </p:spTree>
    <p:extLst>
      <p:ext uri="{BB962C8B-B14F-4D97-AF65-F5344CB8AC3E}">
        <p14:creationId xmlns:p14="http://schemas.microsoft.com/office/powerpoint/2010/main" val="2834151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51" grpId="0" animBg="1"/>
      <p:bldP spid="5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6AEC53-2B25-F833-174F-1325516A7B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14">
            <a:extLst>
              <a:ext uri="{FF2B5EF4-FFF2-40B4-BE49-F238E27FC236}">
                <a16:creationId xmlns:a16="http://schemas.microsoft.com/office/drawing/2014/main" id="{7CF2FCF5-7BEE-68D1-A327-03A99123AFAF}"/>
              </a:ext>
            </a:extLst>
          </p:cNvPr>
          <p:cNvSpPr/>
          <p:nvPr/>
        </p:nvSpPr>
        <p:spPr>
          <a:xfrm flipV="1">
            <a:off x="154112" y="647878"/>
            <a:ext cx="12037888" cy="4571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E3753EEA-579E-1E8D-C434-847469DE75EA}"/>
              </a:ext>
            </a:extLst>
          </p:cNvPr>
          <p:cNvSpPr txBox="1"/>
          <p:nvPr/>
        </p:nvSpPr>
        <p:spPr>
          <a:xfrm>
            <a:off x="246581" y="-8806"/>
            <a:ext cx="11743362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</a:rPr>
              <a:t>Enforcing sparsity: L1-regularization</a:t>
            </a:r>
          </a:p>
          <a:p>
            <a:endParaRPr lang="en-US" sz="3600" dirty="0">
              <a:solidFill>
                <a:schemeClr val="accent1"/>
              </a:solidFill>
            </a:endParaRPr>
          </a:p>
          <a:p>
            <a:endParaRPr lang="en-US" sz="3600" dirty="0">
              <a:solidFill>
                <a:schemeClr val="accent1"/>
              </a:solidFill>
            </a:endParaRPr>
          </a:p>
        </p:txBody>
      </p: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CE34B120-597E-7B8A-3135-BAC08FA6600A}"/>
              </a:ext>
            </a:extLst>
          </p:cNvPr>
          <p:cNvCxnSpPr/>
          <p:nvPr/>
        </p:nvCxnSpPr>
        <p:spPr>
          <a:xfrm flipV="1">
            <a:off x="0" y="6610350"/>
            <a:ext cx="12192000" cy="0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663EE9B5-FEE5-5C57-08B8-65E7CCEFBDD4}"/>
              </a:ext>
            </a:extLst>
          </p:cNvPr>
          <p:cNvSpPr txBox="1"/>
          <p:nvPr/>
        </p:nvSpPr>
        <p:spPr>
          <a:xfrm>
            <a:off x="179705" y="2578735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SzPct val="50000"/>
              <a:buFont typeface="Wingdings" panose="05000000000000000000" pitchFamily="2" charset="2"/>
              <a:buChar char="q"/>
            </a:pPr>
            <a:r>
              <a:rPr lang="it-CH" sz="2400" dirty="0">
                <a:solidFill>
                  <a:srgbClr val="FF0000"/>
                </a:solidFill>
              </a:rPr>
              <a:t>Linear-in-the-</a:t>
            </a:r>
            <a:r>
              <a:rPr lang="it-CH" sz="2400" dirty="0" err="1">
                <a:solidFill>
                  <a:srgbClr val="FF0000"/>
                </a:solidFill>
              </a:rPr>
              <a:t>parameter</a:t>
            </a:r>
            <a:r>
              <a:rPr lang="it-CH" sz="2400" dirty="0"/>
              <a:t> NARX model: </a:t>
            </a:r>
          </a:p>
          <a:p>
            <a:pPr marL="800100" lvl="1" indent="-342900">
              <a:buSzPct val="50000"/>
              <a:buFont typeface="Wingdings" panose="05000000000000000000" pitchFamily="2" charset="2"/>
              <a:buChar char="q"/>
            </a:pPr>
            <a:endParaRPr lang="it-CH" sz="2400" dirty="0"/>
          </a:p>
          <a:p>
            <a:pPr lvl="1">
              <a:buSzPct val="50000"/>
            </a:pPr>
            <a:endParaRPr lang="it-CH" sz="2400" dirty="0"/>
          </a:p>
        </p:txBody>
      </p:sp>
      <p:pic>
        <p:nvPicPr>
          <p:cNvPr id="6" name="Immagine 5" descr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 M(\red{\theta}): \hat{y}(k) = &amp;  F\big(y(k-1),  \ldots, y(k-na), u(k),  u(k-1), \ldots,  u(k-nb) \big) \red{\theta}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B4CDE737-C377-04A7-F22E-A7C57BCA889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521" y="3254580"/>
            <a:ext cx="8362823" cy="322509"/>
          </a:xfrm>
          <a:prstGeom prst="rect">
            <a:avLst/>
          </a:prstGeom>
        </p:spPr>
      </p:pic>
      <p:pic>
        <p:nvPicPr>
          <p:cNvPr id="14" name="Immagine 13" descr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F(\cdot) = &#10;\left[ \begin{array}{c}&#10;y(k-1) \\&#10;\vdots \\&#10;y^2(k-na) \\&#10;u^3(k-1) \\&#10;\vdots \\&#10;u(k-1)\sin(u(k-nb))&#10;\end{array} \right]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C3D09670-2F7B-A207-9644-0C33410627F1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3200" y="2741158"/>
            <a:ext cx="2896743" cy="1612382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1C121E13-8439-4852-166F-F117F3DA4E36}"/>
              </a:ext>
            </a:extLst>
          </p:cNvPr>
          <p:cNvSpPr txBox="1"/>
          <p:nvPr/>
        </p:nvSpPr>
        <p:spPr>
          <a:xfrm>
            <a:off x="202057" y="4627833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SzPct val="50000"/>
              <a:buFont typeface="Wingdings" panose="05000000000000000000" pitchFamily="2" charset="2"/>
              <a:buChar char="q"/>
            </a:pPr>
            <a:r>
              <a:rPr lang="it-CH" sz="2400" dirty="0">
                <a:solidFill>
                  <a:srgbClr val="FF0000"/>
                </a:solidFill>
              </a:rPr>
              <a:t>L1 </a:t>
            </a:r>
            <a:r>
              <a:rPr lang="it-CH" sz="2400" dirty="0" err="1">
                <a:solidFill>
                  <a:srgbClr val="FF0000"/>
                </a:solidFill>
              </a:rPr>
              <a:t>regularization</a:t>
            </a:r>
            <a:r>
              <a:rPr lang="it-CH" sz="2400" dirty="0">
                <a:solidFill>
                  <a:srgbClr val="FF0000"/>
                </a:solidFill>
              </a:rPr>
              <a:t> </a:t>
            </a:r>
            <a:r>
              <a:rPr lang="it-CH" sz="2400" dirty="0"/>
              <a:t>(LASSO-like): </a:t>
            </a:r>
            <a:r>
              <a:rPr lang="it-CH" sz="2400" dirty="0" err="1"/>
              <a:t>penalize</a:t>
            </a:r>
            <a:r>
              <a:rPr lang="it-CH" sz="2400" dirty="0"/>
              <a:t> model </a:t>
            </a:r>
            <a:r>
              <a:rPr lang="it-CH" sz="2400" dirty="0" err="1"/>
              <a:t>complexity</a:t>
            </a:r>
            <a:r>
              <a:rPr lang="it-CH" sz="2400" dirty="0"/>
              <a:t> </a:t>
            </a:r>
            <a:r>
              <a:rPr lang="it-CH" sz="2400" dirty="0" err="1"/>
              <a:t>during</a:t>
            </a:r>
            <a:r>
              <a:rPr lang="it-CH" sz="2400" dirty="0"/>
              <a:t> training </a:t>
            </a:r>
          </a:p>
          <a:p>
            <a:pPr marL="800100" lvl="1" indent="-342900">
              <a:buSzPct val="50000"/>
              <a:buFont typeface="Wingdings" panose="05000000000000000000" pitchFamily="2" charset="2"/>
              <a:buChar char="q"/>
            </a:pPr>
            <a:endParaRPr lang="it-CH" sz="2400" dirty="0"/>
          </a:p>
          <a:p>
            <a:pPr lvl="1">
              <a:buSzPct val="50000"/>
            </a:pPr>
            <a:endParaRPr lang="it-CH" sz="2400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47467255-3231-F4CA-526E-A02E425012D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84258" y="5219000"/>
            <a:ext cx="5068007" cy="952633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94357B64-BCB9-6913-9935-CD332FFFC3B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21139" y="840779"/>
            <a:ext cx="4353796" cy="1092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016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51019C-FDED-A46E-3EBF-140D812945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14">
            <a:extLst>
              <a:ext uri="{FF2B5EF4-FFF2-40B4-BE49-F238E27FC236}">
                <a16:creationId xmlns:a16="http://schemas.microsoft.com/office/drawing/2014/main" id="{400450AC-C709-18E1-5FFA-14B4043F166E}"/>
              </a:ext>
            </a:extLst>
          </p:cNvPr>
          <p:cNvSpPr/>
          <p:nvPr/>
        </p:nvSpPr>
        <p:spPr>
          <a:xfrm flipV="1">
            <a:off x="154112" y="647878"/>
            <a:ext cx="12037888" cy="4571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28C2948C-AF51-806F-03CE-ADA6C2F5BCC2}"/>
              </a:ext>
            </a:extLst>
          </p:cNvPr>
          <p:cNvSpPr txBox="1"/>
          <p:nvPr/>
        </p:nvSpPr>
        <p:spPr>
          <a:xfrm>
            <a:off x="246581" y="-8806"/>
            <a:ext cx="1174336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</a:rPr>
              <a:t>Non smooth functions</a:t>
            </a:r>
          </a:p>
        </p:txBody>
      </p: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7726AC6C-04C8-159E-98AF-881C8028FB87}"/>
              </a:ext>
            </a:extLst>
          </p:cNvPr>
          <p:cNvCxnSpPr/>
          <p:nvPr/>
        </p:nvCxnSpPr>
        <p:spPr>
          <a:xfrm flipV="1">
            <a:off x="0" y="6610350"/>
            <a:ext cx="12192000" cy="0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magine 3">
            <a:extLst>
              <a:ext uri="{FF2B5EF4-FFF2-40B4-BE49-F238E27FC236}">
                <a16:creationId xmlns:a16="http://schemas.microsoft.com/office/drawing/2014/main" id="{DC420B0D-5F83-9ADA-8529-AB816E66BE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813" y="932005"/>
            <a:ext cx="2972215" cy="638264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ABC2BF3C-3CD7-A2A5-D149-118CA93CF8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3239" y="944967"/>
            <a:ext cx="3867690" cy="657317"/>
          </a:xfrm>
          <a:prstGeom prst="rect">
            <a:avLst/>
          </a:prstGeom>
        </p:spPr>
      </p:pic>
      <p:cxnSp>
        <p:nvCxnSpPr>
          <p:cNvPr id="7" name="Connettore 2 6">
            <a:extLst>
              <a:ext uri="{FF2B5EF4-FFF2-40B4-BE49-F238E27FC236}">
                <a16:creationId xmlns:a16="http://schemas.microsoft.com/office/drawing/2014/main" id="{7620D024-3CFE-57A8-192A-5D8073892AA8}"/>
              </a:ext>
            </a:extLst>
          </p:cNvPr>
          <p:cNvCxnSpPr/>
          <p:nvPr/>
        </p:nvCxnSpPr>
        <p:spPr>
          <a:xfrm>
            <a:off x="3712029" y="1251137"/>
            <a:ext cx="19158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Immagine 2">
            <a:extLst>
              <a:ext uri="{FF2B5EF4-FFF2-40B4-BE49-F238E27FC236}">
                <a16:creationId xmlns:a16="http://schemas.microsoft.com/office/drawing/2014/main" id="{BD0E4105-53D2-2B96-883F-DFF6EC4573B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8759"/>
          <a:stretch/>
        </p:blipFill>
        <p:spPr>
          <a:xfrm>
            <a:off x="2262389" y="2289492"/>
            <a:ext cx="7021699" cy="3969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4113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D42D8C-D37D-988E-7986-1535E84D02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magine 19">
            <a:extLst>
              <a:ext uri="{FF2B5EF4-FFF2-40B4-BE49-F238E27FC236}">
                <a16:creationId xmlns:a16="http://schemas.microsoft.com/office/drawing/2014/main" id="{FFBFFAEF-161A-6399-0AB7-9C9E6948A1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6494" y="1094829"/>
            <a:ext cx="2743583" cy="628738"/>
          </a:xfrm>
          <a:prstGeom prst="rect">
            <a:avLst/>
          </a:prstGeom>
        </p:spPr>
      </p:pic>
      <p:sp>
        <p:nvSpPr>
          <p:cNvPr id="15" name="Rettangolo 14">
            <a:extLst>
              <a:ext uri="{FF2B5EF4-FFF2-40B4-BE49-F238E27FC236}">
                <a16:creationId xmlns:a16="http://schemas.microsoft.com/office/drawing/2014/main" id="{E46CCF56-0DFF-DFFF-4BB5-BBA0DAF6545D}"/>
              </a:ext>
            </a:extLst>
          </p:cNvPr>
          <p:cNvSpPr/>
          <p:nvPr/>
        </p:nvSpPr>
        <p:spPr>
          <a:xfrm flipV="1">
            <a:off x="154112" y="647878"/>
            <a:ext cx="12037888" cy="4571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6D8449BC-FFF5-5FCD-7A57-337A32C3D11A}"/>
              </a:ext>
            </a:extLst>
          </p:cNvPr>
          <p:cNvSpPr txBox="1"/>
          <p:nvPr/>
        </p:nvSpPr>
        <p:spPr>
          <a:xfrm>
            <a:off x="246581" y="-8806"/>
            <a:ext cx="1174336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</a:rPr>
              <a:t>Proximal gradient methods</a:t>
            </a:r>
          </a:p>
        </p:txBody>
      </p: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576849CC-5903-38AD-F756-643D99F99171}"/>
              </a:ext>
            </a:extLst>
          </p:cNvPr>
          <p:cNvCxnSpPr/>
          <p:nvPr/>
        </p:nvCxnSpPr>
        <p:spPr>
          <a:xfrm flipV="1">
            <a:off x="0" y="6610350"/>
            <a:ext cx="12192000" cy="0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e 5">
            <a:extLst>
              <a:ext uri="{FF2B5EF4-FFF2-40B4-BE49-F238E27FC236}">
                <a16:creationId xmlns:a16="http://schemas.microsoft.com/office/drawing/2014/main" id="{27C11B3E-E22F-4076-343E-AC1B2D146E92}"/>
              </a:ext>
            </a:extLst>
          </p:cNvPr>
          <p:cNvSpPr/>
          <p:nvPr/>
        </p:nvSpPr>
        <p:spPr>
          <a:xfrm>
            <a:off x="6393387" y="819328"/>
            <a:ext cx="954470" cy="994978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CH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62C3812B-91DB-3050-50D5-1787CE5CE460}"/>
              </a:ext>
            </a:extLst>
          </p:cNvPr>
          <p:cNvSpPr txBox="1"/>
          <p:nvPr/>
        </p:nvSpPr>
        <p:spPr>
          <a:xfrm>
            <a:off x="8098971" y="702906"/>
            <a:ext cx="3559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CH" dirty="0">
                <a:solidFill>
                  <a:srgbClr val="00B050"/>
                </a:solidFill>
              </a:rPr>
              <a:t>non-</a:t>
            </a:r>
            <a:r>
              <a:rPr lang="it-CH" dirty="0" err="1">
                <a:solidFill>
                  <a:srgbClr val="00B050"/>
                </a:solidFill>
              </a:rPr>
              <a:t>differentiable</a:t>
            </a:r>
            <a:r>
              <a:rPr lang="it-CH" dirty="0"/>
              <a:t> </a:t>
            </a:r>
            <a:r>
              <a:rPr lang="it-CH" dirty="0" err="1"/>
              <a:t>convex</a:t>
            </a:r>
            <a:r>
              <a:rPr lang="it-CH" dirty="0"/>
              <a:t> </a:t>
            </a:r>
            <a:r>
              <a:rPr lang="it-CH" dirty="0" err="1"/>
              <a:t>funtion</a:t>
            </a:r>
            <a:endParaRPr lang="it-CH" dirty="0"/>
          </a:p>
        </p:txBody>
      </p:sp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03DDB562-E34F-20C5-3AE6-DDE752CBE0A4}"/>
              </a:ext>
            </a:extLst>
          </p:cNvPr>
          <p:cNvCxnSpPr/>
          <p:nvPr/>
        </p:nvCxnSpPr>
        <p:spPr>
          <a:xfrm flipH="1">
            <a:off x="7489371" y="925280"/>
            <a:ext cx="609600" cy="250372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29DCE438-5573-BD14-42CE-E1518E40B264}"/>
                  </a:ext>
                </a:extLst>
              </p:cNvPr>
              <p:cNvSpPr txBox="1"/>
              <p:nvPr/>
            </p:nvSpPr>
            <p:spPr>
              <a:xfrm>
                <a:off x="422405" y="1970789"/>
                <a:ext cx="921798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800" dirty="0"/>
                  <a:t>Proximal operator of function </a:t>
                </a:r>
                <a:r>
                  <a:rPr lang="en-GB" sz="28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R(</a:t>
                </a:r>
                <a:r>
                  <a:rPr lang="el-GR" sz="28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θ</a:t>
                </a:r>
                <a:r>
                  <a:rPr lang="en-GB" sz="28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r>
                  <a:rPr lang="en-GB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GB" sz="2800" dirty="0"/>
                  <a:t>with parameter </a:t>
                </a:r>
                <a14:m>
                  <m:oMath xmlns:m="http://schemas.openxmlformats.org/officeDocument/2006/math">
                    <m:r>
                      <a:rPr lang="en-GB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GB" sz="2800" dirty="0"/>
                  <a:t> </a:t>
                </a:r>
              </a:p>
            </p:txBody>
          </p:sp>
        </mc:Choice>
        <mc:Fallback xmlns="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29DCE438-5573-BD14-42CE-E1518E40B2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405" y="1970789"/>
                <a:ext cx="9217983" cy="523220"/>
              </a:xfrm>
              <a:prstGeom prst="rect">
                <a:avLst/>
              </a:prstGeom>
              <a:blipFill>
                <a:blip r:embed="rId4"/>
                <a:stretch>
                  <a:fillRect l="-1323" t="-12791" b="-32558"/>
                </a:stretch>
              </a:blipFill>
            </p:spPr>
            <p:txBody>
              <a:bodyPr/>
              <a:lstStyle/>
              <a:p>
                <a:r>
                  <a:rPr lang="it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CasellaDiTesto 1">
            <a:extLst>
              <a:ext uri="{FF2B5EF4-FFF2-40B4-BE49-F238E27FC236}">
                <a16:creationId xmlns:a16="http://schemas.microsoft.com/office/drawing/2014/main" id="{7F6C0FC3-5C2B-03A9-E570-1BF84E2AFE62}"/>
              </a:ext>
            </a:extLst>
          </p:cNvPr>
          <p:cNvSpPr txBox="1"/>
          <p:nvPr/>
        </p:nvSpPr>
        <p:spPr>
          <a:xfrm>
            <a:off x="513845" y="3911349"/>
            <a:ext cx="92179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Optimality condition: fixed point equation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8696B1C-B5FD-D6EC-4D22-D8DA61C1CF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1053" y="4578761"/>
            <a:ext cx="3191489" cy="422058"/>
          </a:xfrm>
          <a:prstGeom prst="rect">
            <a:avLst/>
          </a:prstGeom>
        </p:spPr>
      </p:pic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A113497B-2876-085F-6317-F1D811D4005D}"/>
              </a:ext>
            </a:extLst>
          </p:cNvPr>
          <p:cNvCxnSpPr>
            <a:cxnSpLocks/>
          </p:cNvCxnSpPr>
          <p:nvPr/>
        </p:nvCxnSpPr>
        <p:spPr>
          <a:xfrm>
            <a:off x="3193869" y="4796977"/>
            <a:ext cx="69741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7" name="Immagine 16">
            <a:extLst>
              <a:ext uri="{FF2B5EF4-FFF2-40B4-BE49-F238E27FC236}">
                <a16:creationId xmlns:a16="http://schemas.microsoft.com/office/drawing/2014/main" id="{0AFE456C-72EC-8CA6-F5F3-B9AEC32C21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10832" y="4533488"/>
            <a:ext cx="3343742" cy="552527"/>
          </a:xfrm>
          <a:prstGeom prst="rect">
            <a:avLst/>
          </a:prstGeom>
        </p:spPr>
      </p:pic>
      <p:sp>
        <p:nvSpPr>
          <p:cNvPr id="21" name="Freccia bidirezionale verticale 20">
            <a:extLst>
              <a:ext uri="{FF2B5EF4-FFF2-40B4-BE49-F238E27FC236}">
                <a16:creationId xmlns:a16="http://schemas.microsoft.com/office/drawing/2014/main" id="{57EAF0E8-D1A8-ACF7-233B-2A95B766277E}"/>
              </a:ext>
            </a:extLst>
          </p:cNvPr>
          <p:cNvSpPr/>
          <p:nvPr/>
        </p:nvSpPr>
        <p:spPr>
          <a:xfrm>
            <a:off x="4765040" y="5151120"/>
            <a:ext cx="284480" cy="623386"/>
          </a:xfrm>
          <a:prstGeom prst="up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CH"/>
          </a:p>
        </p:txBody>
      </p:sp>
      <p:pic>
        <p:nvPicPr>
          <p:cNvPr id="23" name="Immagine 22">
            <a:extLst>
              <a:ext uri="{FF2B5EF4-FFF2-40B4-BE49-F238E27FC236}">
                <a16:creationId xmlns:a16="http://schemas.microsoft.com/office/drawing/2014/main" id="{5A53DA47-CA9C-B74C-8BBB-0191A0E6C9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4475" y="5871170"/>
            <a:ext cx="4467849" cy="657317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08F5148B-9E45-06C8-A2DF-3A98442D57E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14204" y="5086014"/>
            <a:ext cx="4455285" cy="751403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F5D66B34-DDE2-79C7-E8C7-F05106F41E2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87292" y="2558410"/>
            <a:ext cx="7017639" cy="1135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890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" grpId="0"/>
      <p:bldP spid="2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251FFC-F20D-C491-F382-B7861EEAB4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14">
            <a:extLst>
              <a:ext uri="{FF2B5EF4-FFF2-40B4-BE49-F238E27FC236}">
                <a16:creationId xmlns:a16="http://schemas.microsoft.com/office/drawing/2014/main" id="{517F4D9E-648E-161E-22F6-7D850B6FF0C7}"/>
              </a:ext>
            </a:extLst>
          </p:cNvPr>
          <p:cNvSpPr/>
          <p:nvPr/>
        </p:nvSpPr>
        <p:spPr>
          <a:xfrm flipV="1">
            <a:off x="154112" y="647878"/>
            <a:ext cx="12037888" cy="4571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EA680233-4243-A4E9-D2DC-586F89CECABD}"/>
              </a:ext>
            </a:extLst>
          </p:cNvPr>
          <p:cNvSpPr txBox="1"/>
          <p:nvPr/>
        </p:nvSpPr>
        <p:spPr>
          <a:xfrm>
            <a:off x="246581" y="-8806"/>
            <a:ext cx="1174336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</a:rPr>
              <a:t>Fixed point equation: proof of stationarity</a:t>
            </a:r>
          </a:p>
        </p:txBody>
      </p: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A72F84B6-D49D-BA6A-EDBE-6A1CAE6472C3}"/>
              </a:ext>
            </a:extLst>
          </p:cNvPr>
          <p:cNvCxnSpPr/>
          <p:nvPr/>
        </p:nvCxnSpPr>
        <p:spPr>
          <a:xfrm flipV="1">
            <a:off x="0" y="6610350"/>
            <a:ext cx="12192000" cy="0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Immagine 16">
            <a:extLst>
              <a:ext uri="{FF2B5EF4-FFF2-40B4-BE49-F238E27FC236}">
                <a16:creationId xmlns:a16="http://schemas.microsoft.com/office/drawing/2014/main" id="{A12A7280-C36C-2D5F-84D7-3DBD2F9C3F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672" y="925280"/>
            <a:ext cx="3343742" cy="552527"/>
          </a:xfrm>
          <a:prstGeom prst="rect">
            <a:avLst/>
          </a:prstGeom>
        </p:spPr>
      </p:pic>
      <p:sp>
        <p:nvSpPr>
          <p:cNvPr id="21" name="Freccia bidirezionale verticale 20">
            <a:extLst>
              <a:ext uri="{FF2B5EF4-FFF2-40B4-BE49-F238E27FC236}">
                <a16:creationId xmlns:a16="http://schemas.microsoft.com/office/drawing/2014/main" id="{D9209AAC-69FE-4133-3E64-3F03DA7AC79B}"/>
              </a:ext>
            </a:extLst>
          </p:cNvPr>
          <p:cNvSpPr/>
          <p:nvPr/>
        </p:nvSpPr>
        <p:spPr>
          <a:xfrm rot="5400000">
            <a:off x="4358640" y="873760"/>
            <a:ext cx="284480" cy="623386"/>
          </a:xfrm>
          <a:prstGeom prst="up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CH"/>
          </a:p>
        </p:txBody>
      </p:sp>
      <p:pic>
        <p:nvPicPr>
          <p:cNvPr id="23" name="Immagine 22">
            <a:extLst>
              <a:ext uri="{FF2B5EF4-FFF2-40B4-BE49-F238E27FC236}">
                <a16:creationId xmlns:a16="http://schemas.microsoft.com/office/drawing/2014/main" id="{14C84173-4026-E748-7D3A-5603ADF900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4016" y="925280"/>
            <a:ext cx="4467849" cy="657317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8EBDAC4C-87C0-F44C-140A-13882218DE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8250" y="1709140"/>
            <a:ext cx="7849695" cy="1181265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4C588680-0391-048A-B24C-B9F6D95905D1}"/>
              </a:ext>
            </a:extLst>
          </p:cNvPr>
          <p:cNvSpPr txBox="1"/>
          <p:nvPr/>
        </p:nvSpPr>
        <p:spPr>
          <a:xfrm>
            <a:off x="447040" y="3169920"/>
            <a:ext cx="1056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CH" sz="2400" dirty="0" err="1">
                <a:solidFill>
                  <a:srgbClr val="FF0000"/>
                </a:solidFill>
              </a:rPr>
              <a:t>Proof</a:t>
            </a:r>
            <a:r>
              <a:rPr lang="it-CH" sz="2400" dirty="0">
                <a:solidFill>
                  <a:srgbClr val="FF0000"/>
                </a:solidFill>
              </a:rPr>
              <a:t>: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0404832F-DDDA-CE71-79A6-9BFB28E42E0E}"/>
              </a:ext>
            </a:extLst>
          </p:cNvPr>
          <p:cNvSpPr txBox="1"/>
          <p:nvPr/>
        </p:nvSpPr>
        <p:spPr>
          <a:xfrm>
            <a:off x="447040" y="3905949"/>
            <a:ext cx="711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CH" sz="2800" dirty="0"/>
              <a:t>Follows because of convexity of the function</a:t>
            </a:r>
          </a:p>
        </p:txBody>
      </p:sp>
      <p:pic>
        <p:nvPicPr>
          <p:cNvPr id="24" name="Immagine 23">
            <a:extLst>
              <a:ext uri="{FF2B5EF4-FFF2-40B4-BE49-F238E27FC236}">
                <a16:creationId xmlns:a16="http://schemas.microsoft.com/office/drawing/2014/main" id="{61A467EB-D1B3-E65F-E771-05FBED28CDD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2263" r="2244"/>
          <a:stretch/>
        </p:blipFill>
        <p:spPr>
          <a:xfrm>
            <a:off x="7000241" y="3550305"/>
            <a:ext cx="5140960" cy="1181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3567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1A0637-C3A5-6DD4-96B7-C831CCEF00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14">
            <a:extLst>
              <a:ext uri="{FF2B5EF4-FFF2-40B4-BE49-F238E27FC236}">
                <a16:creationId xmlns:a16="http://schemas.microsoft.com/office/drawing/2014/main" id="{3C81FD37-3C0E-4ACF-213C-054B0DFEE06D}"/>
              </a:ext>
            </a:extLst>
          </p:cNvPr>
          <p:cNvSpPr/>
          <p:nvPr/>
        </p:nvSpPr>
        <p:spPr>
          <a:xfrm flipV="1">
            <a:off x="154112" y="647878"/>
            <a:ext cx="12037888" cy="4571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DCBDB82C-AD97-333C-3CB7-444B2CE39514}"/>
              </a:ext>
            </a:extLst>
          </p:cNvPr>
          <p:cNvSpPr txBox="1"/>
          <p:nvPr/>
        </p:nvSpPr>
        <p:spPr>
          <a:xfrm>
            <a:off x="246581" y="-8806"/>
            <a:ext cx="1174336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</a:rPr>
              <a:t>Proximal gradient methods: constrained optimization</a:t>
            </a:r>
          </a:p>
        </p:txBody>
      </p: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9D2F1960-0DB7-280D-BEF9-55E94E93DAA6}"/>
              </a:ext>
            </a:extLst>
          </p:cNvPr>
          <p:cNvCxnSpPr/>
          <p:nvPr/>
        </p:nvCxnSpPr>
        <p:spPr>
          <a:xfrm flipV="1">
            <a:off x="0" y="6610350"/>
            <a:ext cx="12192000" cy="0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FE27B41F-5727-FB93-0B3B-20026DB97A0E}"/>
              </a:ext>
            </a:extLst>
          </p:cNvPr>
          <p:cNvSpPr txBox="1"/>
          <p:nvPr/>
        </p:nvSpPr>
        <p:spPr>
          <a:xfrm>
            <a:off x="321800" y="2287042"/>
            <a:ext cx="92179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Example: </a:t>
            </a:r>
            <a:r>
              <a:rPr lang="en-GB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R(</a:t>
            </a:r>
            <a:r>
              <a:rPr lang="el-GR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  <a:r>
              <a:rPr lang="en-GB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GB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indicator function of a convex set           :  </a:t>
            </a:r>
            <a:endParaRPr lang="en-GB" sz="2800" i="1" dirty="0"/>
          </a:p>
        </p:txBody>
      </p:sp>
      <p:pic>
        <p:nvPicPr>
          <p:cNvPr id="23" name="Immagine 22">
            <a:extLst>
              <a:ext uri="{FF2B5EF4-FFF2-40B4-BE49-F238E27FC236}">
                <a16:creationId xmlns:a16="http://schemas.microsoft.com/office/drawing/2014/main" id="{2D8BD9EB-3581-96E3-DB97-6E29435100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0944" y="810392"/>
            <a:ext cx="3379343" cy="955774"/>
          </a:xfrm>
          <a:prstGeom prst="rect">
            <a:avLst/>
          </a:prstGeom>
        </p:spPr>
      </p:pic>
      <p:pic>
        <p:nvPicPr>
          <p:cNvPr id="25" name="Immagine 24">
            <a:extLst>
              <a:ext uri="{FF2B5EF4-FFF2-40B4-BE49-F238E27FC236}">
                <a16:creationId xmlns:a16="http://schemas.microsoft.com/office/drawing/2014/main" id="{A4DE801C-C395-440F-EB5E-B6A2D881ED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7857" y="2348214"/>
            <a:ext cx="923306" cy="385557"/>
          </a:xfrm>
          <a:prstGeom prst="rect">
            <a:avLst/>
          </a:prstGeom>
        </p:spPr>
      </p:pic>
      <p:pic>
        <p:nvPicPr>
          <p:cNvPr id="27" name="Immagine 26">
            <a:extLst>
              <a:ext uri="{FF2B5EF4-FFF2-40B4-BE49-F238E27FC236}">
                <a16:creationId xmlns:a16="http://schemas.microsoft.com/office/drawing/2014/main" id="{E0DE2A37-4E7C-C82D-F6A2-5C81376A31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08172" y="2921006"/>
            <a:ext cx="7375655" cy="1832647"/>
          </a:xfrm>
          <a:prstGeom prst="rect">
            <a:avLst/>
          </a:prstGeom>
        </p:spPr>
      </p:pic>
      <p:pic>
        <p:nvPicPr>
          <p:cNvPr id="29" name="Immagine 28">
            <a:extLst>
              <a:ext uri="{FF2B5EF4-FFF2-40B4-BE49-F238E27FC236}">
                <a16:creationId xmlns:a16="http://schemas.microsoft.com/office/drawing/2014/main" id="{02829F90-4AC7-AC3D-65B8-F797D30C5B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48757" y="4923478"/>
            <a:ext cx="1803624" cy="810803"/>
          </a:xfrm>
          <a:prstGeom prst="rect">
            <a:avLst/>
          </a:prstGeom>
        </p:spPr>
      </p:pic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2D99173A-4AEC-FB6A-5F8E-44932DC7887F}"/>
              </a:ext>
            </a:extLst>
          </p:cNvPr>
          <p:cNvSpPr txBox="1"/>
          <p:nvPr/>
        </p:nvSpPr>
        <p:spPr>
          <a:xfrm>
            <a:off x="6607630" y="6141606"/>
            <a:ext cx="2289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CH" dirty="0" err="1"/>
              <a:t>orthogonal</a:t>
            </a:r>
            <a:r>
              <a:rPr lang="it-CH" dirty="0"/>
              <a:t> </a:t>
            </a:r>
            <a:r>
              <a:rPr lang="it-CH" dirty="0" err="1"/>
              <a:t>projection</a:t>
            </a:r>
            <a:endParaRPr lang="it-CH" dirty="0"/>
          </a:p>
        </p:txBody>
      </p:sp>
      <p:cxnSp>
        <p:nvCxnSpPr>
          <p:cNvPr id="32" name="Connettore 2 31">
            <a:extLst>
              <a:ext uri="{FF2B5EF4-FFF2-40B4-BE49-F238E27FC236}">
                <a16:creationId xmlns:a16="http://schemas.microsoft.com/office/drawing/2014/main" id="{5E771F2D-E5A6-9F8A-1478-8CC63C451458}"/>
              </a:ext>
            </a:extLst>
          </p:cNvPr>
          <p:cNvCxnSpPr>
            <a:cxnSpLocks/>
          </p:cNvCxnSpPr>
          <p:nvPr/>
        </p:nvCxnSpPr>
        <p:spPr>
          <a:xfrm flipH="1" flipV="1">
            <a:off x="5252720" y="5629722"/>
            <a:ext cx="1396845" cy="7814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magine 4">
            <a:extLst>
              <a:ext uri="{FF2B5EF4-FFF2-40B4-BE49-F238E27FC236}">
                <a16:creationId xmlns:a16="http://schemas.microsoft.com/office/drawing/2014/main" id="{1E60A2D5-5987-A936-97AF-CE2BD5648B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9909" y="1137623"/>
            <a:ext cx="2200582" cy="533474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B9327AE7-1DEB-2B86-4DC4-8C687906001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69894" y="1032276"/>
            <a:ext cx="2857899" cy="704948"/>
          </a:xfrm>
          <a:prstGeom prst="rect">
            <a:avLst/>
          </a:prstGeom>
        </p:spPr>
      </p:pic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06A78423-801D-935D-ABC9-52351582A39E}"/>
              </a:ext>
            </a:extLst>
          </p:cNvPr>
          <p:cNvCxnSpPr/>
          <p:nvPr/>
        </p:nvCxnSpPr>
        <p:spPr>
          <a:xfrm>
            <a:off x="2786743" y="1327560"/>
            <a:ext cx="9831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3952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BA2953-6A38-869F-FEEB-28489C4F01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14">
            <a:extLst>
              <a:ext uri="{FF2B5EF4-FFF2-40B4-BE49-F238E27FC236}">
                <a16:creationId xmlns:a16="http://schemas.microsoft.com/office/drawing/2014/main" id="{256F4DE3-333D-1763-9558-7CBF3EB6024F}"/>
              </a:ext>
            </a:extLst>
          </p:cNvPr>
          <p:cNvSpPr/>
          <p:nvPr/>
        </p:nvSpPr>
        <p:spPr>
          <a:xfrm flipV="1">
            <a:off x="154112" y="647878"/>
            <a:ext cx="12037888" cy="4571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4BAD32E5-F594-F3CC-36DB-DFEFFFE15906}"/>
              </a:ext>
            </a:extLst>
          </p:cNvPr>
          <p:cNvSpPr txBox="1"/>
          <p:nvPr/>
        </p:nvSpPr>
        <p:spPr>
          <a:xfrm>
            <a:off x="448638" y="2767729"/>
            <a:ext cx="1174336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</a:rPr>
              <a:t>Introduction to System Identification</a:t>
            </a:r>
          </a:p>
        </p:txBody>
      </p: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CC3966C9-7422-B912-FF71-EE308DC2E530}"/>
              </a:ext>
            </a:extLst>
          </p:cNvPr>
          <p:cNvCxnSpPr/>
          <p:nvPr/>
        </p:nvCxnSpPr>
        <p:spPr>
          <a:xfrm flipV="1">
            <a:off x="0" y="6610350"/>
            <a:ext cx="12192000" cy="0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40971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FBA8FE-A0DB-7148-6B5A-AFB6974C68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14">
            <a:extLst>
              <a:ext uri="{FF2B5EF4-FFF2-40B4-BE49-F238E27FC236}">
                <a16:creationId xmlns:a16="http://schemas.microsoft.com/office/drawing/2014/main" id="{779540D5-86C9-3B9C-319E-7EEB68E3C032}"/>
              </a:ext>
            </a:extLst>
          </p:cNvPr>
          <p:cNvSpPr/>
          <p:nvPr/>
        </p:nvSpPr>
        <p:spPr>
          <a:xfrm flipV="1">
            <a:off x="154112" y="647878"/>
            <a:ext cx="12037888" cy="4571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F418B07E-109F-7EB2-9F8D-C9266C9C7606}"/>
              </a:ext>
            </a:extLst>
          </p:cNvPr>
          <p:cNvSpPr txBox="1"/>
          <p:nvPr/>
        </p:nvSpPr>
        <p:spPr>
          <a:xfrm>
            <a:off x="246581" y="-8806"/>
            <a:ext cx="1174336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</a:rPr>
              <a:t>Proximal gradient methods: L1 regularization</a:t>
            </a:r>
          </a:p>
        </p:txBody>
      </p: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3B7A859F-ECA3-087A-913C-8286AD4FD8CF}"/>
              </a:ext>
            </a:extLst>
          </p:cNvPr>
          <p:cNvCxnSpPr/>
          <p:nvPr/>
        </p:nvCxnSpPr>
        <p:spPr>
          <a:xfrm flipV="1">
            <a:off x="0" y="6610350"/>
            <a:ext cx="12192000" cy="0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magine 3">
            <a:extLst>
              <a:ext uri="{FF2B5EF4-FFF2-40B4-BE49-F238E27FC236}">
                <a16:creationId xmlns:a16="http://schemas.microsoft.com/office/drawing/2014/main" id="{D54E24F4-8846-8331-2FAC-DE281430E6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813" y="932005"/>
            <a:ext cx="2972215" cy="638264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A0884BEB-86DE-FC51-46E4-FAA7222235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1258" y="738110"/>
            <a:ext cx="8052974" cy="1667623"/>
          </a:xfrm>
          <a:prstGeom prst="rect">
            <a:avLst/>
          </a:prstGeom>
        </p:spPr>
      </p:pic>
      <p:pic>
        <p:nvPicPr>
          <p:cNvPr id="1026" name="Picture 2" descr="Immagine output">
            <a:extLst>
              <a:ext uri="{FF2B5EF4-FFF2-40B4-BE49-F238E27FC236}">
                <a16:creationId xmlns:a16="http://schemas.microsoft.com/office/drawing/2014/main" id="{5792865E-D857-1F35-1161-A2A791BC89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531" y="2801043"/>
            <a:ext cx="6051222" cy="3753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74205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DC716C-BD39-78D7-4C86-863406E527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>
            <a:extLst>
              <a:ext uri="{FF2B5EF4-FFF2-40B4-BE49-F238E27FC236}">
                <a16:creationId xmlns:a16="http://schemas.microsoft.com/office/drawing/2014/main" id="{A90B3B91-A6A9-2E3A-29BE-1BB7FC071B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604" y="3177543"/>
            <a:ext cx="10310037" cy="3580206"/>
          </a:xfrm>
          <a:prstGeom prst="rect">
            <a:avLst/>
          </a:prstGeom>
        </p:spPr>
      </p:pic>
      <p:sp>
        <p:nvSpPr>
          <p:cNvPr id="15" name="Rettangolo 14">
            <a:extLst>
              <a:ext uri="{FF2B5EF4-FFF2-40B4-BE49-F238E27FC236}">
                <a16:creationId xmlns:a16="http://schemas.microsoft.com/office/drawing/2014/main" id="{7390A1F8-DCFB-E841-9AFB-2E1E684FEB75}"/>
              </a:ext>
            </a:extLst>
          </p:cNvPr>
          <p:cNvSpPr/>
          <p:nvPr/>
        </p:nvSpPr>
        <p:spPr>
          <a:xfrm flipV="1">
            <a:off x="154112" y="647878"/>
            <a:ext cx="12037888" cy="4571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8E0923E0-A3FE-ED03-C3B7-0047DCFC1D7E}"/>
              </a:ext>
            </a:extLst>
          </p:cNvPr>
          <p:cNvSpPr txBox="1"/>
          <p:nvPr/>
        </p:nvSpPr>
        <p:spPr>
          <a:xfrm>
            <a:off x="246581" y="-8806"/>
            <a:ext cx="1174336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</a:rPr>
              <a:t>Proximal gradient methods: algorithm L1-regularization</a:t>
            </a:r>
          </a:p>
        </p:txBody>
      </p: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629DC7C9-2EC1-3F86-BAB8-54570DA02A4C}"/>
              </a:ext>
            </a:extLst>
          </p:cNvPr>
          <p:cNvCxnSpPr/>
          <p:nvPr/>
        </p:nvCxnSpPr>
        <p:spPr>
          <a:xfrm flipV="1">
            <a:off x="0" y="6610350"/>
            <a:ext cx="12192000" cy="0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magine 3">
            <a:extLst>
              <a:ext uri="{FF2B5EF4-FFF2-40B4-BE49-F238E27FC236}">
                <a16:creationId xmlns:a16="http://schemas.microsoft.com/office/drawing/2014/main" id="{1039E234-757A-B2B5-6173-98CE4AC1C9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101" y="2298216"/>
            <a:ext cx="5591955" cy="943107"/>
          </a:xfrm>
          <a:prstGeom prst="rect">
            <a:avLst/>
          </a:prstGeom>
        </p:spPr>
      </p:pic>
      <p:pic>
        <p:nvPicPr>
          <p:cNvPr id="2" name="Immagine 1">
            <a:extLst>
              <a:ext uri="{FF2B5EF4-FFF2-40B4-BE49-F238E27FC236}">
                <a16:creationId xmlns:a16="http://schemas.microsoft.com/office/drawing/2014/main" id="{25E76D52-D698-7C22-1BE1-884FC1FC7F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172" y="1173286"/>
            <a:ext cx="2972215" cy="638264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78CA920C-9273-5832-8659-BC591E123C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86698" y="732155"/>
            <a:ext cx="7634420" cy="1580948"/>
          </a:xfrm>
          <a:prstGeom prst="rect">
            <a:avLst/>
          </a:prstGeom>
        </p:spPr>
      </p:pic>
      <p:sp>
        <p:nvSpPr>
          <p:cNvPr id="6" name="CasellaDiTesto 8">
            <a:extLst>
              <a:ext uri="{FF2B5EF4-FFF2-40B4-BE49-F238E27FC236}">
                <a16:creationId xmlns:a16="http://schemas.microsoft.com/office/drawing/2014/main" id="{C034FA7D-C2C3-B89A-76E1-36A1C51EB5C6}"/>
              </a:ext>
            </a:extLst>
          </p:cNvPr>
          <p:cNvSpPr txBox="1"/>
          <p:nvPr/>
        </p:nvSpPr>
        <p:spPr>
          <a:xfrm>
            <a:off x="7988204" y="5971956"/>
            <a:ext cx="40880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rgbClr val="FF0000"/>
                </a:solidFill>
                <a:hlinkClick r:id="rId7"/>
              </a:rPr>
              <a:t>Jupyter Notebook: cascaded_tanks.ipynb (Part III)</a:t>
            </a:r>
            <a:endParaRPr lang="en-GB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9319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14">
            <a:extLst>
              <a:ext uri="{FF2B5EF4-FFF2-40B4-BE49-F238E27FC236}">
                <a16:creationId xmlns:a16="http://schemas.microsoft.com/office/drawing/2014/main" id="{7E5E5FE8-2860-6D76-9470-7E03FE4923A6}"/>
              </a:ext>
            </a:extLst>
          </p:cNvPr>
          <p:cNvSpPr/>
          <p:nvPr/>
        </p:nvSpPr>
        <p:spPr>
          <a:xfrm flipV="1">
            <a:off x="154112" y="647878"/>
            <a:ext cx="12037888" cy="4571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63BC4BDE-F8A7-3844-2FCB-744B4713D010}"/>
              </a:ext>
            </a:extLst>
          </p:cNvPr>
          <p:cNvSpPr txBox="1"/>
          <p:nvPr/>
        </p:nvSpPr>
        <p:spPr>
          <a:xfrm>
            <a:off x="246581" y="-8806"/>
            <a:ext cx="1174336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</a:rPr>
              <a:t>Models</a:t>
            </a:r>
          </a:p>
        </p:txBody>
      </p: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A988E337-B88E-98BA-1A78-0E337BFDEFA5}"/>
              </a:ext>
            </a:extLst>
          </p:cNvPr>
          <p:cNvCxnSpPr/>
          <p:nvPr/>
        </p:nvCxnSpPr>
        <p:spPr>
          <a:xfrm flipV="1">
            <a:off x="0" y="6610350"/>
            <a:ext cx="12192000" cy="0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A2DE14E0-CC7B-02C4-B850-8C14C7345D75}"/>
              </a:ext>
            </a:extLst>
          </p:cNvPr>
          <p:cNvSpPr txBox="1"/>
          <p:nvPr/>
        </p:nvSpPr>
        <p:spPr>
          <a:xfrm>
            <a:off x="47625" y="790575"/>
            <a:ext cx="121920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CH" sz="2400" dirty="0" err="1">
                <a:solidFill>
                  <a:srgbClr val="0070C0"/>
                </a:solidFill>
              </a:rPr>
              <a:t>Abstractions</a:t>
            </a:r>
            <a:r>
              <a:rPr lang="it-CH" sz="2400" dirty="0"/>
              <a:t> of reality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CH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CH" sz="2400" dirty="0"/>
              <a:t>Models can </a:t>
            </a:r>
            <a:r>
              <a:rPr lang="it-CH" sz="2400" dirty="0" err="1">
                <a:solidFill>
                  <a:srgbClr val="0070C0"/>
                </a:solidFill>
              </a:rPr>
              <a:t>describe</a:t>
            </a:r>
            <a:r>
              <a:rPr lang="it-CH" sz="2400" dirty="0"/>
              <a:t> </a:t>
            </a:r>
            <a:r>
              <a:rPr lang="it-CH" sz="2400" dirty="0" err="1"/>
              <a:t>mechanical</a:t>
            </a:r>
            <a:r>
              <a:rPr lang="it-CH" sz="2400" dirty="0"/>
              <a:t> systems, social interactions, markets, etc.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CH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CH" sz="2400" dirty="0" err="1"/>
              <a:t>Different</a:t>
            </a:r>
            <a:r>
              <a:rPr lang="it-CH" sz="2400" dirty="0"/>
              <a:t> </a:t>
            </a:r>
            <a:r>
              <a:rPr lang="it-CH" sz="2400" dirty="0" err="1"/>
              <a:t>types</a:t>
            </a:r>
            <a:r>
              <a:rPr lang="it-CH" sz="2400" dirty="0"/>
              <a:t> of models: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CH" sz="2400" dirty="0">
                <a:solidFill>
                  <a:srgbClr val="0070C0"/>
                </a:solidFill>
              </a:rPr>
              <a:t>Intuitive/</a:t>
            </a:r>
            <a:r>
              <a:rPr lang="it-CH" sz="2400" dirty="0" err="1">
                <a:solidFill>
                  <a:srgbClr val="0070C0"/>
                </a:solidFill>
              </a:rPr>
              <a:t>mental</a:t>
            </a:r>
            <a:r>
              <a:rPr lang="it-CH" sz="2400" dirty="0">
                <a:solidFill>
                  <a:srgbClr val="0070C0"/>
                </a:solidFill>
              </a:rPr>
              <a:t> models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CH" sz="2400" dirty="0" err="1">
                <a:solidFill>
                  <a:srgbClr val="0070C0"/>
                </a:solidFill>
              </a:rPr>
              <a:t>Graphical</a:t>
            </a:r>
            <a:r>
              <a:rPr lang="it-CH" sz="2400" dirty="0">
                <a:solidFill>
                  <a:srgbClr val="0070C0"/>
                </a:solidFill>
              </a:rPr>
              <a:t> models </a:t>
            </a:r>
            <a:r>
              <a:rPr lang="it-CH" sz="2400" dirty="0"/>
              <a:t>(Bode </a:t>
            </a:r>
            <a:r>
              <a:rPr lang="it-CH" sz="2400" dirty="0" err="1"/>
              <a:t>diagrams</a:t>
            </a:r>
            <a:r>
              <a:rPr lang="it-CH" sz="2400" dirty="0"/>
              <a:t>, flowcharts)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CH" sz="2400" dirty="0">
                <a:solidFill>
                  <a:srgbClr val="0070C0"/>
                </a:solidFill>
              </a:rPr>
              <a:t>Mathematical models </a:t>
            </a:r>
            <a:r>
              <a:rPr lang="it-CH" sz="2400" dirty="0"/>
              <a:t>describing relations between variables/signals of the system/process</a:t>
            </a:r>
          </a:p>
        </p:txBody>
      </p:sp>
      <p:pic>
        <p:nvPicPr>
          <p:cNvPr id="7" name="Immagine 6" descr="\documentclass{article}&#10;\usepackage{amsmath}&#10;\pagestyle{empty}&#10;\usepackage{bm}&#10;\newcommand{\pmeas}{{\bf p}}&#10;\newcommand{\umeas}{{\bf u}}&#10;\newcommand{\ymeas}{{\bf y}}&#10;\newcommand{\yo}{{\bf y}^{\rm o} }&#10;&#10;\newcommand{\nin}{n_u} &#10;\newcommand{\ny}{n_y} &#10;\newcommand{\nx}{n_x} &#10;\newcommand{\np}{n_p} &#10;\begin{document}&#10;&#10; \begin{align*}&#10;  \dot{\bf{x}}(t) &amp;= f(x(t),u(t))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31589F23-B596-48E5-717F-3D885484286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2131" y="4717413"/>
            <a:ext cx="2489417" cy="303908"/>
          </a:xfrm>
          <a:prstGeom prst="rect">
            <a:avLst/>
          </a:prstGeom>
        </p:spPr>
      </p:pic>
      <p:pic>
        <p:nvPicPr>
          <p:cNvPr id="17" name="Immagine 16" descr="\documentclass{article}&#10;\usepackage{amsmath}&#10;\pagestyle{empty}&#10;\usepackage{bm}&#10;\newcommand{\pmeas}{{\bf p}}&#10;\newcommand{\umeas}{{\bf u}}&#10;\newcommand{\ymeas}{{\bf y}}&#10;\newcommand{\yo}{{\bf y}^{\rm o} }&#10;&#10;\newcommand{\nin}{n_u} &#10;\newcommand{\ny}{n_y} &#10;\newcommand{\nx}{n_x} &#10;\newcommand{\np}{n_p} &#10;\begin{document}&#10;&#10;&#10;  \begin{equation*}&#10;    \frac{\partial u}{\partial t} = \alpha \frac{\partial^2 u}{\partial x^2}&#10;\end{equation*}&#10;&#10;&#10;&#10;&#10;&#10;\end{document}" title="IguanaTex Bitmap Display">
            <a:extLst>
              <a:ext uri="{FF2B5EF4-FFF2-40B4-BE49-F238E27FC236}">
                <a16:creationId xmlns:a16="http://schemas.microsoft.com/office/drawing/2014/main" id="{3E880F60-2827-DE78-BC2E-74471F401A32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6358" y="5479562"/>
            <a:ext cx="1514057" cy="672547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C5B2E911-263A-60A5-83AB-411C498CFF4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1191" t="3609" r="11372" b="27257"/>
          <a:stretch/>
        </p:blipFill>
        <p:spPr>
          <a:xfrm>
            <a:off x="9939708" y="4692554"/>
            <a:ext cx="2033217" cy="1815201"/>
          </a:xfrm>
          <a:prstGeom prst="rect">
            <a:avLst/>
          </a:prstGeom>
        </p:spPr>
      </p:pic>
      <p:pic>
        <p:nvPicPr>
          <p:cNvPr id="21" name="Immagine 20">
            <a:extLst>
              <a:ext uri="{FF2B5EF4-FFF2-40B4-BE49-F238E27FC236}">
                <a16:creationId xmlns:a16="http://schemas.microsoft.com/office/drawing/2014/main" id="{19F8C2B8-627A-7829-F6CD-D3D96AE35CA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99199" y="4512934"/>
            <a:ext cx="1472209" cy="1472209"/>
          </a:xfrm>
          <a:prstGeom prst="rect">
            <a:avLst/>
          </a:prstGeom>
        </p:spPr>
      </p:pic>
      <p:pic>
        <p:nvPicPr>
          <p:cNvPr id="22" name="Immagine 21">
            <a:extLst>
              <a:ext uri="{FF2B5EF4-FFF2-40B4-BE49-F238E27FC236}">
                <a16:creationId xmlns:a16="http://schemas.microsoft.com/office/drawing/2014/main" id="{6C17D79B-38B3-721F-6115-3C0C926F2FA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4556" y="4454659"/>
            <a:ext cx="3429483" cy="1933575"/>
          </a:xfrm>
          <a:prstGeom prst="rect">
            <a:avLst/>
          </a:prstGeom>
        </p:spPr>
      </p:pic>
      <p:pic>
        <p:nvPicPr>
          <p:cNvPr id="23" name="Immagine 22">
            <a:extLst>
              <a:ext uri="{FF2B5EF4-FFF2-40B4-BE49-F238E27FC236}">
                <a16:creationId xmlns:a16="http://schemas.microsoft.com/office/drawing/2014/main" id="{04477265-A7D0-E9FA-EF83-489055DBA22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74525" y="4744023"/>
            <a:ext cx="1836679" cy="1836679"/>
          </a:xfrm>
          <a:prstGeom prst="rect">
            <a:avLst/>
          </a:prstGeom>
        </p:spPr>
      </p:pic>
      <p:sp>
        <p:nvSpPr>
          <p:cNvPr id="3" name="Ovale 2">
            <a:extLst>
              <a:ext uri="{FF2B5EF4-FFF2-40B4-BE49-F238E27FC236}">
                <a16:creationId xmlns:a16="http://schemas.microsoft.com/office/drawing/2014/main" id="{636A7CC9-0639-08B6-C813-4C354DA10445}"/>
              </a:ext>
            </a:extLst>
          </p:cNvPr>
          <p:cNvSpPr/>
          <p:nvPr/>
        </p:nvSpPr>
        <p:spPr>
          <a:xfrm>
            <a:off x="540281" y="3324225"/>
            <a:ext cx="3098269" cy="51854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1420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14">
            <a:extLst>
              <a:ext uri="{FF2B5EF4-FFF2-40B4-BE49-F238E27FC236}">
                <a16:creationId xmlns:a16="http://schemas.microsoft.com/office/drawing/2014/main" id="{7E5E5FE8-2860-6D76-9470-7E03FE4923A6}"/>
              </a:ext>
            </a:extLst>
          </p:cNvPr>
          <p:cNvSpPr/>
          <p:nvPr/>
        </p:nvSpPr>
        <p:spPr>
          <a:xfrm flipV="1">
            <a:off x="154112" y="647878"/>
            <a:ext cx="12037888" cy="4571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63BC4BDE-F8A7-3844-2FCB-744B4713D010}"/>
              </a:ext>
            </a:extLst>
          </p:cNvPr>
          <p:cNvSpPr txBox="1"/>
          <p:nvPr/>
        </p:nvSpPr>
        <p:spPr>
          <a:xfrm>
            <a:off x="246581" y="-8806"/>
            <a:ext cx="1174336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</a:rPr>
              <a:t>Modelling paradigms</a:t>
            </a:r>
          </a:p>
        </p:txBody>
      </p: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A988E337-B88E-98BA-1A78-0E337BFDEFA5}"/>
              </a:ext>
            </a:extLst>
          </p:cNvPr>
          <p:cNvCxnSpPr/>
          <p:nvPr/>
        </p:nvCxnSpPr>
        <p:spPr>
          <a:xfrm flipV="1">
            <a:off x="0" y="6610350"/>
            <a:ext cx="12192000" cy="0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A2DE14E0-CC7B-02C4-B850-8C14C7345D75}"/>
              </a:ext>
            </a:extLst>
          </p:cNvPr>
          <p:cNvSpPr txBox="1"/>
          <p:nvPr/>
        </p:nvSpPr>
        <p:spPr>
          <a:xfrm>
            <a:off x="47625" y="638175"/>
            <a:ext cx="12192000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CH" sz="2400" dirty="0">
                <a:solidFill>
                  <a:srgbClr val="0070C0"/>
                </a:solidFill>
              </a:rPr>
              <a:t>First </a:t>
            </a:r>
            <a:r>
              <a:rPr lang="it-CH" sz="2400" dirty="0" err="1">
                <a:solidFill>
                  <a:srgbClr val="0070C0"/>
                </a:solidFill>
              </a:rPr>
              <a:t>principles</a:t>
            </a:r>
            <a:r>
              <a:rPr lang="it-CH" sz="2400" dirty="0">
                <a:solidFill>
                  <a:srgbClr val="0070C0"/>
                </a:solidFill>
              </a:rPr>
              <a:t> </a:t>
            </a:r>
            <a:r>
              <a:rPr lang="it-CH" sz="2400" dirty="0" err="1">
                <a:solidFill>
                  <a:srgbClr val="0070C0"/>
                </a:solidFill>
              </a:rPr>
              <a:t>modelling</a:t>
            </a:r>
            <a:r>
              <a:rPr lang="it-CH" sz="2400" dirty="0"/>
              <a:t> (from </a:t>
            </a:r>
            <a:r>
              <a:rPr lang="it-CH" sz="2400" dirty="0">
                <a:solidFill>
                  <a:srgbClr val="FF0000"/>
                </a:solidFill>
              </a:rPr>
              <a:t>first </a:t>
            </a:r>
            <a:r>
              <a:rPr lang="it-CH" sz="2400" dirty="0" err="1">
                <a:solidFill>
                  <a:srgbClr val="FF0000"/>
                </a:solidFill>
              </a:rPr>
              <a:t>principles</a:t>
            </a:r>
            <a:r>
              <a:rPr lang="it-CH" sz="2400" dirty="0">
                <a:solidFill>
                  <a:srgbClr val="FF0000"/>
                </a:solidFill>
              </a:rPr>
              <a:t> </a:t>
            </a:r>
            <a:r>
              <a:rPr lang="it-CH" sz="2400" dirty="0" err="1">
                <a:solidFill>
                  <a:srgbClr val="FF0000"/>
                </a:solidFill>
              </a:rPr>
              <a:t>laws</a:t>
            </a:r>
            <a:r>
              <a:rPr lang="it-CH" sz="2400" dirty="0">
                <a:solidFill>
                  <a:srgbClr val="FF0000"/>
                </a:solidFill>
              </a:rPr>
              <a:t> of </a:t>
            </a:r>
            <a:r>
              <a:rPr lang="it-CH" sz="2400" dirty="0" err="1">
                <a:solidFill>
                  <a:srgbClr val="FF0000"/>
                </a:solidFill>
              </a:rPr>
              <a:t>physics</a:t>
            </a:r>
            <a:r>
              <a:rPr lang="it-CH" sz="2400" dirty="0">
                <a:solidFill>
                  <a:srgbClr val="FF0000"/>
                </a:solidFill>
              </a:rPr>
              <a:t>/</a:t>
            </a:r>
            <a:r>
              <a:rPr lang="it-CH" sz="2400" dirty="0" err="1">
                <a:solidFill>
                  <a:srgbClr val="FF0000"/>
                </a:solidFill>
              </a:rPr>
              <a:t>chemistry</a:t>
            </a:r>
            <a:r>
              <a:rPr lang="it-CH" sz="2400" dirty="0">
                <a:solidFill>
                  <a:srgbClr val="FF0000"/>
                </a:solidFill>
              </a:rPr>
              <a:t>/</a:t>
            </a:r>
            <a:r>
              <a:rPr lang="it-CH" sz="2400" dirty="0" err="1">
                <a:solidFill>
                  <a:srgbClr val="FF0000"/>
                </a:solidFill>
              </a:rPr>
              <a:t>biology</a:t>
            </a:r>
            <a:r>
              <a:rPr lang="it-CH" sz="2400" dirty="0"/>
              <a:t>, etc.) </a:t>
            </a:r>
          </a:p>
          <a:p>
            <a:pPr marL="800100" lvl="1" indent="-342900">
              <a:buSzPct val="50000"/>
              <a:buFont typeface="Wingdings" panose="05000000000000000000" pitchFamily="2" charset="2"/>
              <a:buChar char="q"/>
            </a:pPr>
            <a:r>
              <a:rPr lang="it-CH" sz="2400" dirty="0"/>
              <a:t>Pure </a:t>
            </a:r>
            <a:r>
              <a:rPr lang="it-CH" sz="2400" dirty="0" err="1"/>
              <a:t>physical</a:t>
            </a:r>
            <a:r>
              <a:rPr lang="it-CH" sz="2400" dirty="0"/>
              <a:t> </a:t>
            </a:r>
            <a:r>
              <a:rPr lang="it-CH" sz="2400" dirty="0" err="1"/>
              <a:t>modelling</a:t>
            </a:r>
            <a:r>
              <a:rPr lang="it-CH" sz="2400" dirty="0"/>
              <a:t>: </a:t>
            </a:r>
            <a:r>
              <a:rPr lang="it-CH" sz="2400" b="1" dirty="0"/>
              <a:t>white-box </a:t>
            </a:r>
            <a:r>
              <a:rPr lang="it-CH" sz="2400" b="1" dirty="0" err="1"/>
              <a:t>approach</a:t>
            </a:r>
            <a:r>
              <a:rPr lang="it-CH" sz="2400" b="1" dirty="0"/>
              <a:t> </a:t>
            </a:r>
          </a:p>
          <a:p>
            <a:pPr marL="800100" lvl="1" indent="-342900">
              <a:buSzPct val="50000"/>
              <a:buFont typeface="Wingdings" panose="05000000000000000000" pitchFamily="2" charset="2"/>
              <a:buChar char="q"/>
            </a:pPr>
            <a:r>
              <a:rPr lang="it-CH" sz="2400" dirty="0"/>
              <a:t>Knowledge of the </a:t>
            </a:r>
            <a:r>
              <a:rPr lang="it-CH" sz="2400" dirty="0" err="1"/>
              <a:t>physics</a:t>
            </a:r>
            <a:r>
              <a:rPr lang="it-CH" sz="2400" dirty="0"/>
              <a:t> </a:t>
            </a:r>
            <a:r>
              <a:rPr lang="it-CH" sz="2400" dirty="0" err="1"/>
              <a:t>behind</a:t>
            </a:r>
            <a:r>
              <a:rPr lang="it-CH" sz="2400" dirty="0"/>
              <a:t> the system/</a:t>
            </a:r>
            <a:r>
              <a:rPr lang="it-CH" sz="2400" dirty="0" err="1"/>
              <a:t>process</a:t>
            </a:r>
            <a:endParaRPr lang="it-CH" sz="2400" dirty="0"/>
          </a:p>
          <a:p>
            <a:pPr marL="800100" lvl="1" indent="-342900">
              <a:buSzPct val="50000"/>
              <a:buFont typeface="Wingdings" panose="05000000000000000000" pitchFamily="2" charset="2"/>
              <a:buChar char="q"/>
            </a:pPr>
            <a:r>
              <a:rPr lang="it-CH" sz="2400" dirty="0"/>
              <a:t>Models are </a:t>
            </a:r>
            <a:r>
              <a:rPr lang="it-CH" sz="2400" dirty="0" err="1"/>
              <a:t>interpretable</a:t>
            </a:r>
            <a:endParaRPr lang="it-CH" sz="2400" dirty="0"/>
          </a:p>
          <a:p>
            <a:pPr marL="800100" lvl="1" indent="-342900">
              <a:buSzPct val="50000"/>
              <a:buFont typeface="Wingdings" panose="05000000000000000000" pitchFamily="2" charset="2"/>
              <a:buChar char="q"/>
            </a:pPr>
            <a:r>
              <a:rPr lang="it-CH" sz="2400" dirty="0" err="1"/>
              <a:t>Sometimes</a:t>
            </a:r>
            <a:r>
              <a:rPr lang="it-CH" sz="2400" dirty="0"/>
              <a:t>, </a:t>
            </a:r>
            <a:r>
              <a:rPr lang="it-CH" sz="2400" dirty="0" err="1"/>
              <a:t>physical</a:t>
            </a:r>
            <a:r>
              <a:rPr lang="it-CH" sz="2400" dirty="0"/>
              <a:t> </a:t>
            </a:r>
            <a:r>
              <a:rPr lang="it-CH" sz="2400" dirty="0" err="1"/>
              <a:t>modelling</a:t>
            </a:r>
            <a:r>
              <a:rPr lang="it-CH" sz="2400" dirty="0"/>
              <a:t> can be </a:t>
            </a:r>
            <a:r>
              <a:rPr lang="it-CH" sz="2400" dirty="0" err="1"/>
              <a:t>complex</a:t>
            </a:r>
            <a:r>
              <a:rPr lang="it-CH" sz="2400" dirty="0"/>
              <a:t> or </a:t>
            </a:r>
            <a:r>
              <a:rPr lang="it-CH" sz="2400" dirty="0" err="1"/>
              <a:t>even</a:t>
            </a:r>
            <a:r>
              <a:rPr lang="it-CH" sz="2400" dirty="0"/>
              <a:t> </a:t>
            </a:r>
            <a:r>
              <a:rPr lang="it-CH" sz="2400" dirty="0" err="1"/>
              <a:t>impossible</a:t>
            </a:r>
            <a:endParaRPr lang="it-CH" sz="2400" dirty="0"/>
          </a:p>
          <a:p>
            <a:endParaRPr lang="it-CH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CH" sz="2400" dirty="0">
                <a:solidFill>
                  <a:srgbClr val="0070C0"/>
                </a:solidFill>
              </a:rPr>
              <a:t>Data-</a:t>
            </a:r>
            <a:r>
              <a:rPr lang="it-CH" sz="2400" dirty="0" err="1">
                <a:solidFill>
                  <a:srgbClr val="0070C0"/>
                </a:solidFill>
              </a:rPr>
              <a:t>driven</a:t>
            </a:r>
            <a:r>
              <a:rPr lang="it-CH" sz="2400" dirty="0">
                <a:solidFill>
                  <a:srgbClr val="0070C0"/>
                </a:solidFill>
              </a:rPr>
              <a:t> </a:t>
            </a:r>
            <a:r>
              <a:rPr lang="it-CH" sz="2400" dirty="0" err="1">
                <a:solidFill>
                  <a:srgbClr val="0070C0"/>
                </a:solidFill>
              </a:rPr>
              <a:t>modelling</a:t>
            </a:r>
            <a:r>
              <a:rPr lang="it-CH" sz="2400" dirty="0">
                <a:solidFill>
                  <a:srgbClr val="0070C0"/>
                </a:solidFill>
              </a:rPr>
              <a:t> </a:t>
            </a:r>
            <a:r>
              <a:rPr lang="it-CH" sz="2400" dirty="0"/>
              <a:t>(from </a:t>
            </a:r>
            <a:r>
              <a:rPr lang="it-CH" sz="2400" dirty="0" err="1">
                <a:solidFill>
                  <a:srgbClr val="FF0000"/>
                </a:solidFill>
              </a:rPr>
              <a:t>measurements</a:t>
            </a:r>
            <a:r>
              <a:rPr lang="it-CH" sz="2400" dirty="0">
                <a:solidFill>
                  <a:srgbClr val="FF0000"/>
                </a:solidFill>
              </a:rPr>
              <a:t> of </a:t>
            </a:r>
            <a:r>
              <a:rPr lang="it-CH" sz="2400" dirty="0" err="1">
                <a:solidFill>
                  <a:srgbClr val="FF0000"/>
                </a:solidFill>
              </a:rPr>
              <a:t>variables</a:t>
            </a:r>
            <a:r>
              <a:rPr lang="it-CH" sz="2400" dirty="0">
                <a:solidFill>
                  <a:srgbClr val="FF0000"/>
                </a:solidFill>
              </a:rPr>
              <a:t> </a:t>
            </a:r>
            <a:r>
              <a:rPr lang="it-CH" sz="2400" dirty="0" err="1"/>
              <a:t>gathered</a:t>
            </a:r>
            <a:r>
              <a:rPr lang="it-CH" sz="2400" dirty="0"/>
              <a:t> from </a:t>
            </a:r>
            <a:r>
              <a:rPr lang="it-CH" sz="2400" dirty="0" err="1"/>
              <a:t>experiments</a:t>
            </a:r>
            <a:r>
              <a:rPr lang="it-CH" sz="2400" dirty="0"/>
              <a:t>) </a:t>
            </a:r>
          </a:p>
          <a:p>
            <a:pPr marL="800100" lvl="1" indent="-342900">
              <a:buSzPct val="50000"/>
              <a:buFont typeface="Wingdings" panose="05000000000000000000" pitchFamily="2" charset="2"/>
              <a:buChar char="q"/>
            </a:pPr>
            <a:r>
              <a:rPr lang="it-CH" sz="2400" dirty="0"/>
              <a:t>Pure data-</a:t>
            </a:r>
            <a:r>
              <a:rPr lang="it-CH" sz="2400" dirty="0" err="1"/>
              <a:t>driven</a:t>
            </a:r>
            <a:r>
              <a:rPr lang="it-CH" sz="2400" dirty="0"/>
              <a:t> </a:t>
            </a:r>
            <a:r>
              <a:rPr lang="it-CH" sz="2400" dirty="0" err="1"/>
              <a:t>modelling</a:t>
            </a:r>
            <a:r>
              <a:rPr lang="it-CH" sz="2400" dirty="0"/>
              <a:t>: </a:t>
            </a:r>
            <a:r>
              <a:rPr lang="it-CH" sz="2400" b="1" dirty="0"/>
              <a:t>black-box </a:t>
            </a:r>
            <a:r>
              <a:rPr lang="it-CH" sz="2400" b="1" dirty="0" err="1"/>
              <a:t>approach</a:t>
            </a:r>
            <a:r>
              <a:rPr lang="it-CH" sz="2400" b="1" dirty="0"/>
              <a:t> </a:t>
            </a:r>
          </a:p>
          <a:p>
            <a:pPr marL="800100" lvl="1" indent="-342900">
              <a:buSzPct val="50000"/>
              <a:buFont typeface="Wingdings" panose="05000000000000000000" pitchFamily="2" charset="2"/>
              <a:buChar char="q"/>
            </a:pPr>
            <a:r>
              <a:rPr lang="it-CH" sz="2400" dirty="0"/>
              <a:t>Limited knowledge of the system/</a:t>
            </a:r>
            <a:r>
              <a:rPr lang="it-CH" sz="2400" dirty="0" err="1"/>
              <a:t>process</a:t>
            </a:r>
            <a:endParaRPr lang="it-CH" sz="2400" dirty="0"/>
          </a:p>
          <a:p>
            <a:pPr marL="800100" lvl="1" indent="-342900">
              <a:buSzPct val="50000"/>
              <a:buFont typeface="Wingdings" panose="05000000000000000000" pitchFamily="2" charset="2"/>
              <a:buChar char="q"/>
            </a:pPr>
            <a:r>
              <a:rPr lang="it-CH" sz="2400" dirty="0"/>
              <a:t>Models are </a:t>
            </a:r>
            <a:r>
              <a:rPr lang="it-CH" sz="2400" dirty="0" err="1"/>
              <a:t>usually</a:t>
            </a:r>
            <a:r>
              <a:rPr lang="it-CH" sz="2400" dirty="0"/>
              <a:t> </a:t>
            </a:r>
            <a:r>
              <a:rPr lang="it-CH" sz="2400" dirty="0" err="1"/>
              <a:t>not</a:t>
            </a:r>
            <a:r>
              <a:rPr lang="it-CH" sz="2400" dirty="0"/>
              <a:t> </a:t>
            </a:r>
            <a:r>
              <a:rPr lang="it-CH" sz="2400" dirty="0" err="1"/>
              <a:t>explainable</a:t>
            </a:r>
            <a:endParaRPr lang="it-CH" sz="2400" dirty="0"/>
          </a:p>
          <a:p>
            <a:pPr marL="800100" lvl="1" indent="-342900">
              <a:buSzPct val="50000"/>
              <a:buFont typeface="Wingdings" panose="05000000000000000000" pitchFamily="2" charset="2"/>
              <a:buChar char="q"/>
            </a:pPr>
            <a:r>
              <a:rPr lang="it-CH" sz="2400" dirty="0"/>
              <a:t>Need for (informative) data</a:t>
            </a:r>
          </a:p>
          <a:p>
            <a:pPr marL="800100" lvl="1" indent="-342900">
              <a:buSzPct val="50000"/>
              <a:buFont typeface="Wingdings" panose="05000000000000000000" pitchFamily="2" charset="2"/>
              <a:buChar char="q"/>
            </a:pPr>
            <a:r>
              <a:rPr lang="it-CH" sz="2400" dirty="0" err="1"/>
              <a:t>Generalization</a:t>
            </a:r>
            <a:r>
              <a:rPr lang="it-CH" sz="2400" dirty="0"/>
              <a:t> </a:t>
            </a:r>
            <a:r>
              <a:rPr lang="it-CH" sz="2400" dirty="0" err="1"/>
              <a:t>properties</a:t>
            </a:r>
            <a:r>
              <a:rPr lang="it-CH" sz="2400" dirty="0"/>
              <a:t> </a:t>
            </a:r>
            <a:r>
              <a:rPr lang="it-CH" sz="2400" dirty="0" err="1"/>
              <a:t>might</a:t>
            </a:r>
            <a:r>
              <a:rPr lang="it-CH" sz="2400" dirty="0"/>
              <a:t> be limited</a:t>
            </a:r>
          </a:p>
          <a:p>
            <a:endParaRPr lang="it-CH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CH" sz="2400" dirty="0">
                <a:solidFill>
                  <a:srgbClr val="0070C0"/>
                </a:solidFill>
              </a:rPr>
              <a:t>Combination</a:t>
            </a:r>
            <a:r>
              <a:rPr lang="it-CH" sz="2400" dirty="0"/>
              <a:t> of first </a:t>
            </a:r>
            <a:r>
              <a:rPr lang="it-CH" sz="2400" dirty="0" err="1"/>
              <a:t>principles</a:t>
            </a:r>
            <a:r>
              <a:rPr lang="it-CH" sz="2400" dirty="0"/>
              <a:t> and data-</a:t>
            </a:r>
            <a:r>
              <a:rPr lang="it-CH" sz="2400" dirty="0" err="1"/>
              <a:t>driven</a:t>
            </a:r>
            <a:r>
              <a:rPr lang="it-CH" sz="2400" dirty="0"/>
              <a:t> </a:t>
            </a:r>
            <a:r>
              <a:rPr lang="it-CH" sz="2400" dirty="0" err="1"/>
              <a:t>modelling</a:t>
            </a:r>
            <a:r>
              <a:rPr lang="it-CH" sz="2400" dirty="0"/>
              <a:t> </a:t>
            </a:r>
            <a:r>
              <a:rPr lang="it-CH" sz="2400" dirty="0" err="1"/>
              <a:t>is</a:t>
            </a:r>
            <a:r>
              <a:rPr lang="it-CH" sz="2400" dirty="0"/>
              <a:t> </a:t>
            </a:r>
            <a:r>
              <a:rPr lang="it-CH" sz="2400" dirty="0" err="1"/>
              <a:t>also</a:t>
            </a:r>
            <a:r>
              <a:rPr lang="it-CH" sz="2400" dirty="0"/>
              <a:t> </a:t>
            </a:r>
            <a:r>
              <a:rPr lang="it-CH" sz="2400" dirty="0" err="1"/>
              <a:t>possible</a:t>
            </a:r>
            <a:r>
              <a:rPr lang="it-CH" sz="2400" dirty="0"/>
              <a:t> </a:t>
            </a:r>
          </a:p>
          <a:p>
            <a:pPr marL="800100" lvl="1" indent="-342900">
              <a:buSzPct val="50000"/>
              <a:buFont typeface="Wingdings" panose="05000000000000000000" pitchFamily="2" charset="2"/>
              <a:buChar char="q"/>
            </a:pPr>
            <a:r>
              <a:rPr lang="it-CH" sz="2400" dirty="0"/>
              <a:t>E.g., model </a:t>
            </a:r>
            <a:r>
              <a:rPr lang="it-CH" sz="2400" dirty="0" err="1"/>
              <a:t>structure</a:t>
            </a:r>
            <a:r>
              <a:rPr lang="it-CH" sz="2400" dirty="0"/>
              <a:t> </a:t>
            </a:r>
            <a:r>
              <a:rPr lang="it-CH" sz="2400" dirty="0" err="1"/>
              <a:t>derived</a:t>
            </a:r>
            <a:r>
              <a:rPr lang="it-CH" sz="2400" dirty="0"/>
              <a:t> from </a:t>
            </a:r>
            <a:r>
              <a:rPr lang="it-CH" sz="2400" dirty="0" err="1"/>
              <a:t>physics</a:t>
            </a:r>
            <a:r>
              <a:rPr lang="it-CH" sz="2400" dirty="0"/>
              <a:t>, and some </a:t>
            </a:r>
            <a:r>
              <a:rPr lang="it-CH" sz="2400" dirty="0" err="1"/>
              <a:t>parameters</a:t>
            </a:r>
            <a:r>
              <a:rPr lang="it-CH" sz="2400" dirty="0"/>
              <a:t> </a:t>
            </a:r>
            <a:r>
              <a:rPr lang="it-CH" sz="2400" dirty="0" err="1"/>
              <a:t>estimated</a:t>
            </a:r>
            <a:r>
              <a:rPr lang="it-CH" sz="2400" dirty="0"/>
              <a:t> from data</a:t>
            </a:r>
          </a:p>
          <a:p>
            <a:pPr marL="800100" lvl="1" indent="-342900">
              <a:buSzPct val="50000"/>
              <a:buFont typeface="Wingdings" panose="05000000000000000000" pitchFamily="2" charset="2"/>
              <a:buChar char="q"/>
            </a:pPr>
            <a:r>
              <a:rPr lang="it-CH" sz="2400" dirty="0"/>
              <a:t>In </a:t>
            </a:r>
            <a:r>
              <a:rPr lang="it-CH" sz="2400" dirty="0" err="1"/>
              <a:t>any</a:t>
            </a:r>
            <a:r>
              <a:rPr lang="it-CH" sz="2400" dirty="0"/>
              <a:t> case, </a:t>
            </a:r>
            <a:r>
              <a:rPr lang="it-CH" sz="2400" dirty="0" err="1">
                <a:solidFill>
                  <a:srgbClr val="FF0000"/>
                </a:solidFill>
              </a:rPr>
              <a:t>even</a:t>
            </a:r>
            <a:r>
              <a:rPr lang="it-CH" sz="2400" dirty="0">
                <a:solidFill>
                  <a:srgbClr val="FF0000"/>
                </a:solidFill>
              </a:rPr>
              <a:t> pure </a:t>
            </a:r>
            <a:r>
              <a:rPr lang="it-CH" sz="2400" dirty="0" err="1">
                <a:solidFill>
                  <a:srgbClr val="FF0000"/>
                </a:solidFill>
              </a:rPr>
              <a:t>physical</a:t>
            </a:r>
            <a:r>
              <a:rPr lang="it-CH" sz="2400" dirty="0">
                <a:solidFill>
                  <a:srgbClr val="FF0000"/>
                </a:solidFill>
              </a:rPr>
              <a:t> models </a:t>
            </a:r>
            <a:r>
              <a:rPr lang="it-CH" sz="2400" dirty="0" err="1">
                <a:solidFill>
                  <a:srgbClr val="FF0000"/>
                </a:solidFill>
              </a:rPr>
              <a:t>needs</a:t>
            </a:r>
            <a:r>
              <a:rPr lang="it-CH" sz="2400" dirty="0">
                <a:solidFill>
                  <a:srgbClr val="FF0000"/>
                </a:solidFill>
              </a:rPr>
              <a:t> </a:t>
            </a:r>
            <a:r>
              <a:rPr lang="it-CH" sz="2400" dirty="0" err="1">
                <a:solidFill>
                  <a:srgbClr val="FF0000"/>
                </a:solidFill>
              </a:rPr>
              <a:t>often</a:t>
            </a:r>
            <a:r>
              <a:rPr lang="it-CH" sz="2400" dirty="0">
                <a:solidFill>
                  <a:srgbClr val="FF0000"/>
                </a:solidFill>
              </a:rPr>
              <a:t> to be </a:t>
            </a:r>
            <a:r>
              <a:rPr lang="it-CH" sz="2400" dirty="0" err="1">
                <a:solidFill>
                  <a:srgbClr val="FF0000"/>
                </a:solidFill>
              </a:rPr>
              <a:t>validated</a:t>
            </a:r>
            <a:r>
              <a:rPr lang="it-CH" sz="2400" dirty="0">
                <a:solidFill>
                  <a:srgbClr val="FF0000"/>
                </a:solidFill>
              </a:rPr>
              <a:t> with </a:t>
            </a:r>
            <a:r>
              <a:rPr lang="it-CH" sz="2400" dirty="0" err="1">
                <a:solidFill>
                  <a:srgbClr val="FF0000"/>
                </a:solidFill>
              </a:rPr>
              <a:t>experiments</a:t>
            </a:r>
            <a:endParaRPr lang="it-CH" sz="2400" dirty="0">
              <a:solidFill>
                <a:srgbClr val="FF0000"/>
              </a:solidFill>
            </a:endParaRPr>
          </a:p>
        </p:txBody>
      </p:sp>
      <p:pic>
        <p:nvPicPr>
          <p:cNvPr id="34" name="Immagine 33">
            <a:extLst>
              <a:ext uri="{FF2B5EF4-FFF2-40B4-BE49-F238E27FC236}">
                <a16:creationId xmlns:a16="http://schemas.microsoft.com/office/drawing/2014/main" id="{6D9786F0-F082-3441-BE46-888D96CE7D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777" t="26289" r="22362" b="27510"/>
          <a:stretch/>
        </p:blipFill>
        <p:spPr>
          <a:xfrm>
            <a:off x="9247097" y="3509660"/>
            <a:ext cx="1989846" cy="1675751"/>
          </a:xfrm>
          <a:prstGeom prst="rect">
            <a:avLst/>
          </a:prstGeom>
        </p:spPr>
      </p:pic>
      <p:pic>
        <p:nvPicPr>
          <p:cNvPr id="35" name="Immagine 34">
            <a:extLst>
              <a:ext uri="{FF2B5EF4-FFF2-40B4-BE49-F238E27FC236}">
                <a16:creationId xmlns:a16="http://schemas.microsoft.com/office/drawing/2014/main" id="{C9E47F36-F237-C3B8-E347-58E783C08A6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171" r="12647"/>
          <a:stretch/>
        </p:blipFill>
        <p:spPr>
          <a:xfrm>
            <a:off x="10370163" y="1036697"/>
            <a:ext cx="1695459" cy="1918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232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14">
            <a:extLst>
              <a:ext uri="{FF2B5EF4-FFF2-40B4-BE49-F238E27FC236}">
                <a16:creationId xmlns:a16="http://schemas.microsoft.com/office/drawing/2014/main" id="{7E5E5FE8-2860-6D76-9470-7E03FE4923A6}"/>
              </a:ext>
            </a:extLst>
          </p:cNvPr>
          <p:cNvSpPr/>
          <p:nvPr/>
        </p:nvSpPr>
        <p:spPr>
          <a:xfrm flipV="1">
            <a:off x="154112" y="647878"/>
            <a:ext cx="12037888" cy="4571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63BC4BDE-F8A7-3844-2FCB-744B4713D010}"/>
              </a:ext>
            </a:extLst>
          </p:cNvPr>
          <p:cNvSpPr txBox="1"/>
          <p:nvPr/>
        </p:nvSpPr>
        <p:spPr>
          <a:xfrm>
            <a:off x="246581" y="-8806"/>
            <a:ext cx="11743362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</a:rPr>
              <a:t>Dynamical systems</a:t>
            </a:r>
          </a:p>
          <a:p>
            <a:endParaRPr lang="en-US" sz="3600" dirty="0">
              <a:solidFill>
                <a:schemeClr val="accent1"/>
              </a:solidFill>
            </a:endParaRPr>
          </a:p>
          <a:p>
            <a:endParaRPr lang="en-US" sz="3600" dirty="0">
              <a:solidFill>
                <a:schemeClr val="accent1"/>
              </a:solidFill>
            </a:endParaRPr>
          </a:p>
        </p:txBody>
      </p: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A988E337-B88E-98BA-1A78-0E337BFDEFA5}"/>
              </a:ext>
            </a:extLst>
          </p:cNvPr>
          <p:cNvCxnSpPr/>
          <p:nvPr/>
        </p:nvCxnSpPr>
        <p:spPr>
          <a:xfrm flipV="1">
            <a:off x="0" y="6610350"/>
            <a:ext cx="12192000" cy="0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Immagine 27" descr="\documentclass{article}&#10;\usepackage{amsmath}&#10;\usepackage{color}&#10;\pagestyle{empty}&#10;\usepackage{bm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\begin{document}&#10;&#10;\begin{align*}&#10;\left\{ \begin{array}{l}&#10;\dot{x}(t) = f(x(t),u(t);\red{\theta})\\&#10;y(t) = g(x(t);\red{\theta})&#10;\end{array} \right.&#10;\end{align*}&#10;&#10;\end{document}&#10;&#10;&#10;&#10;&#10;&#10;\end{document}" title="IguanaTex Bitmap Display">
            <a:extLst>
              <a:ext uri="{FF2B5EF4-FFF2-40B4-BE49-F238E27FC236}">
                <a16:creationId xmlns:a16="http://schemas.microsoft.com/office/drawing/2014/main" id="{49389B76-DCDF-5B65-DE8D-2534809A09F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023" y="4497889"/>
            <a:ext cx="3111497" cy="727405"/>
          </a:xfrm>
          <a:prstGeom prst="rect">
            <a:avLst/>
          </a:prstGeom>
        </p:spPr>
      </p:pic>
      <p:grpSp>
        <p:nvGrpSpPr>
          <p:cNvPr id="46" name="Gruppo 45">
            <a:extLst>
              <a:ext uri="{FF2B5EF4-FFF2-40B4-BE49-F238E27FC236}">
                <a16:creationId xmlns:a16="http://schemas.microsoft.com/office/drawing/2014/main" id="{B04E067D-1F67-13E5-6AB6-6482DA0E84FA}"/>
              </a:ext>
            </a:extLst>
          </p:cNvPr>
          <p:cNvGrpSpPr/>
          <p:nvPr/>
        </p:nvGrpSpPr>
        <p:grpSpPr>
          <a:xfrm>
            <a:off x="113664" y="724604"/>
            <a:ext cx="12192000" cy="2031224"/>
            <a:chOff x="113664" y="633164"/>
            <a:chExt cx="12192000" cy="2031224"/>
          </a:xfrm>
        </p:grpSpPr>
        <p:sp>
          <p:nvSpPr>
            <p:cNvPr id="2" name="CasellaDiTesto 1">
              <a:extLst>
                <a:ext uri="{FF2B5EF4-FFF2-40B4-BE49-F238E27FC236}">
                  <a16:creationId xmlns:a16="http://schemas.microsoft.com/office/drawing/2014/main" id="{A2DE14E0-CC7B-02C4-B850-8C14C7345D75}"/>
                </a:ext>
              </a:extLst>
            </p:cNvPr>
            <p:cNvSpPr txBox="1"/>
            <p:nvPr/>
          </p:nvSpPr>
          <p:spPr>
            <a:xfrm>
              <a:off x="113664" y="633164"/>
              <a:ext cx="1219200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CH" sz="2400" dirty="0">
                  <a:solidFill>
                    <a:srgbClr val="0070C0"/>
                  </a:solidFill>
                </a:rPr>
                <a:t>Systems with </a:t>
              </a:r>
              <a:r>
                <a:rPr lang="it-CH" sz="2400" dirty="0" err="1">
                  <a:solidFill>
                    <a:srgbClr val="0070C0"/>
                  </a:solidFill>
                </a:rPr>
                <a:t>memory</a:t>
              </a:r>
              <a:r>
                <a:rPr lang="it-CH" sz="2400" dirty="0"/>
                <a:t> (</a:t>
              </a:r>
              <a:r>
                <a:rPr lang="it-CH" sz="2400" dirty="0" err="1"/>
                <a:t>present</a:t>
              </a:r>
              <a:r>
                <a:rPr lang="it-CH" sz="2400" dirty="0"/>
                <a:t> </a:t>
              </a:r>
              <a:r>
                <a:rPr lang="it-CH" sz="2400" dirty="0" err="1"/>
                <a:t>also</a:t>
              </a:r>
              <a:r>
                <a:rPr lang="it-CH" sz="2400" dirty="0"/>
                <a:t> </a:t>
              </a:r>
              <a:r>
                <a:rPr lang="it-CH" sz="2400" dirty="0" err="1"/>
                <a:t>depends</a:t>
              </a:r>
              <a:r>
                <a:rPr lang="it-CH" sz="2400" dirty="0"/>
                <a:t> on the </a:t>
              </a:r>
              <a:r>
                <a:rPr lang="it-CH" sz="2400" dirty="0" err="1"/>
                <a:t>past</a:t>
              </a:r>
              <a:r>
                <a:rPr lang="it-CH" sz="2400" dirty="0"/>
                <a:t>)</a:t>
              </a:r>
              <a:r>
                <a:rPr lang="it-CH" sz="2400" b="1" dirty="0"/>
                <a:t>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it-CH" sz="2400" b="1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it-CH" sz="2400" b="1" dirty="0"/>
            </a:p>
          </p:txBody>
        </p:sp>
        <p:sp>
          <p:nvSpPr>
            <p:cNvPr id="24" name="Rettangolo 23">
              <a:extLst>
                <a:ext uri="{FF2B5EF4-FFF2-40B4-BE49-F238E27FC236}">
                  <a16:creationId xmlns:a16="http://schemas.microsoft.com/office/drawing/2014/main" id="{8A783A8D-9740-D39F-EBAA-EB7977E80913}"/>
                </a:ext>
              </a:extLst>
            </p:cNvPr>
            <p:cNvSpPr/>
            <p:nvPr/>
          </p:nvSpPr>
          <p:spPr>
            <a:xfrm>
              <a:off x="5478366" y="1479237"/>
              <a:ext cx="1469803" cy="77882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4800" i="1" dirty="0"/>
                <a:t>S</a:t>
              </a:r>
              <a:endParaRPr lang="en-GB" i="1" dirty="0"/>
            </a:p>
          </p:txBody>
        </p:sp>
        <p:pic>
          <p:nvPicPr>
            <p:cNvPr id="32" name="Immagine 31">
              <a:extLst>
                <a:ext uri="{FF2B5EF4-FFF2-40B4-BE49-F238E27FC236}">
                  <a16:creationId xmlns:a16="http://schemas.microsoft.com/office/drawing/2014/main" id="{7C3A540E-4AC2-C10C-DCA5-BB49DA5E2CF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548031" y="1204504"/>
              <a:ext cx="1845947" cy="1429120"/>
            </a:xfrm>
            <a:prstGeom prst="rect">
              <a:avLst/>
            </a:prstGeom>
          </p:spPr>
        </p:pic>
        <p:pic>
          <p:nvPicPr>
            <p:cNvPr id="36" name="Immagine 35">
              <a:extLst>
                <a:ext uri="{FF2B5EF4-FFF2-40B4-BE49-F238E27FC236}">
                  <a16:creationId xmlns:a16="http://schemas.microsoft.com/office/drawing/2014/main" id="{2A67E763-1C9F-6947-1397-80079CBD8C9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025117" y="1267803"/>
              <a:ext cx="1846800" cy="1396585"/>
            </a:xfrm>
            <a:prstGeom prst="rect">
              <a:avLst/>
            </a:prstGeom>
          </p:spPr>
        </p:pic>
        <p:cxnSp>
          <p:nvCxnSpPr>
            <p:cNvPr id="39" name="Connettore 2 38">
              <a:extLst>
                <a:ext uri="{FF2B5EF4-FFF2-40B4-BE49-F238E27FC236}">
                  <a16:creationId xmlns:a16="http://schemas.microsoft.com/office/drawing/2014/main" id="{16DB039A-C07E-E2CB-2DEF-3268E0350426}"/>
                </a:ext>
              </a:extLst>
            </p:cNvPr>
            <p:cNvCxnSpPr/>
            <p:nvPr/>
          </p:nvCxnSpPr>
          <p:spPr>
            <a:xfrm>
              <a:off x="6963730" y="1870603"/>
              <a:ext cx="107495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ttore 2 39">
              <a:extLst>
                <a:ext uri="{FF2B5EF4-FFF2-40B4-BE49-F238E27FC236}">
                  <a16:creationId xmlns:a16="http://schemas.microsoft.com/office/drawing/2014/main" id="{0F6196D1-79E8-D766-EC4A-2232BA4A10FA}"/>
                </a:ext>
              </a:extLst>
            </p:cNvPr>
            <p:cNvCxnSpPr/>
            <p:nvPr/>
          </p:nvCxnSpPr>
          <p:spPr>
            <a:xfrm>
              <a:off x="4383090" y="1850283"/>
              <a:ext cx="107495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CasellaDiTesto 43">
              <a:extLst>
                <a:ext uri="{FF2B5EF4-FFF2-40B4-BE49-F238E27FC236}">
                  <a16:creationId xmlns:a16="http://schemas.microsoft.com/office/drawing/2014/main" id="{E5D87C60-6CA2-B8C7-E2B1-50B0620D9B4F}"/>
                </a:ext>
              </a:extLst>
            </p:cNvPr>
            <p:cNvSpPr txBox="1"/>
            <p:nvPr/>
          </p:nvSpPr>
          <p:spPr>
            <a:xfrm>
              <a:off x="7233602" y="1503547"/>
              <a:ext cx="3524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y</a:t>
              </a:r>
            </a:p>
          </p:txBody>
        </p:sp>
        <p:sp>
          <p:nvSpPr>
            <p:cNvPr id="45" name="CasellaDiTesto 44">
              <a:extLst>
                <a:ext uri="{FF2B5EF4-FFF2-40B4-BE49-F238E27FC236}">
                  <a16:creationId xmlns:a16="http://schemas.microsoft.com/office/drawing/2014/main" id="{97CBAB91-F855-7DBE-A478-553A99AF9567}"/>
                </a:ext>
              </a:extLst>
            </p:cNvPr>
            <p:cNvSpPr txBox="1"/>
            <p:nvPr/>
          </p:nvSpPr>
          <p:spPr>
            <a:xfrm>
              <a:off x="4764722" y="1513707"/>
              <a:ext cx="3524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u</a:t>
              </a:r>
            </a:p>
          </p:txBody>
        </p:sp>
      </p:grpSp>
      <p:pic>
        <p:nvPicPr>
          <p:cNvPr id="11" name="Immagine 10" descr="\documentclass{article}&#10;\usepackage{amsmath}&#10;\usepackage{color}&#10;\pagestyle{empty}&#10;\usepackage{bm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\begin{document}&#10;&#10;\begin{align*}&#10;\left\{ \begin{array}{rl}&#10;x(k+1) &amp;= f(x(k),u(k);\red{\theta})\\&#10;y(k) &amp; = g(x(k);\red{\theta})&#10;\end{array} \right.&#10;\end{align*}&#10;&#10;\end{document}&#10;&#10;&#10;&#10;&#10;&#10;\end{document}" title="IguanaTex Bitmap Display">
            <a:extLst>
              <a:ext uri="{FF2B5EF4-FFF2-40B4-BE49-F238E27FC236}">
                <a16:creationId xmlns:a16="http://schemas.microsoft.com/office/drawing/2014/main" id="{844C8306-51DA-B000-3F58-921B1E158292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1020" y="4497889"/>
            <a:ext cx="4027611" cy="727405"/>
          </a:xfrm>
          <a:prstGeom prst="rect">
            <a:avLst/>
          </a:prstGeom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BFCEBC73-CFA1-8350-E8C7-B047AF6B8951}"/>
              </a:ext>
            </a:extLst>
          </p:cNvPr>
          <p:cNvSpPr txBox="1"/>
          <p:nvPr/>
        </p:nvSpPr>
        <p:spPr>
          <a:xfrm>
            <a:off x="113664" y="3020129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CH" sz="2400" dirty="0"/>
              <a:t>Described by </a:t>
            </a:r>
            <a:r>
              <a:rPr lang="it-CH" sz="2400" dirty="0">
                <a:solidFill>
                  <a:srgbClr val="0070C0"/>
                </a:solidFill>
              </a:rPr>
              <a:t>equations evolving in time</a:t>
            </a:r>
          </a:p>
        </p:txBody>
      </p:sp>
      <p:pic>
        <p:nvPicPr>
          <p:cNvPr id="65" name="Immagine 64" descr="\documentclass{article}&#10;\usepackage{amsmath}&#10;\usepackage{color}&#10;\pagestyle{empty}&#10;\usepackage{bm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\begin{document}&#10;&#10;\begin{align*}&#10;y^{(n)}(t) = h\left(y^{(n-1)},\ldots,y, u^{(n)},\ldots,u \right) &#10;\end{align*}&#10;&#10;\end{document}&#10;&#10;&#10;&#10;&#10;&#10;\end{document}" title="IguanaTex Bitmap Display">
            <a:extLst>
              <a:ext uri="{FF2B5EF4-FFF2-40B4-BE49-F238E27FC236}">
                <a16:creationId xmlns:a16="http://schemas.microsoft.com/office/drawing/2014/main" id="{B00ADF24-CEE5-B87F-9FB8-68F71B203D71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023" y="5891845"/>
            <a:ext cx="4135314" cy="454400"/>
          </a:xfrm>
          <a:prstGeom prst="rect">
            <a:avLst/>
          </a:prstGeom>
        </p:spPr>
      </p:pic>
      <p:pic>
        <p:nvPicPr>
          <p:cNvPr id="63" name="Immagine 62" descr="\documentclass{article}&#10;\usepackage{amsmath}&#10;\usepackage{color}&#10;\pagestyle{empty}&#10;\usepackage{bm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\begin{document}&#10;&#10;\begin{align*}&#10;y(k) = h\left(y(k-1),\ldots,y(k-n_a), u(k),\ldots,u(k-n_b) \right) &#10;\end{align*}&#10;&#10;\end{document}&#10;&#10;&#10;&#10;&#10;&#10;\end{document}" title="IguanaTex Bitmap Display">
            <a:extLst>
              <a:ext uri="{FF2B5EF4-FFF2-40B4-BE49-F238E27FC236}">
                <a16:creationId xmlns:a16="http://schemas.microsoft.com/office/drawing/2014/main" id="{49DF1468-CAB0-9A45-A791-E900502A60EA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1614" y="5997738"/>
            <a:ext cx="5880686" cy="253257"/>
          </a:xfrm>
          <a:prstGeom prst="rect">
            <a:avLst/>
          </a:prstGeom>
        </p:spPr>
      </p:pic>
      <p:sp>
        <p:nvSpPr>
          <p:cNvPr id="66" name="CasellaDiTesto 65">
            <a:extLst>
              <a:ext uri="{FF2B5EF4-FFF2-40B4-BE49-F238E27FC236}">
                <a16:creationId xmlns:a16="http://schemas.microsoft.com/office/drawing/2014/main" id="{5FCD431E-7A14-7D34-13F3-C031D1519AAA}"/>
              </a:ext>
            </a:extLst>
          </p:cNvPr>
          <p:cNvSpPr txBox="1"/>
          <p:nvPr/>
        </p:nvSpPr>
        <p:spPr>
          <a:xfrm>
            <a:off x="800100" y="3743325"/>
            <a:ext cx="40276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rgbClr val="00B050"/>
                </a:solidFill>
              </a:rPr>
              <a:t>Continuous time: ODE</a:t>
            </a:r>
            <a:endParaRPr lang="en-GB" sz="2000" dirty="0">
              <a:solidFill>
                <a:srgbClr val="00B050"/>
              </a:solidFill>
            </a:endParaRPr>
          </a:p>
        </p:txBody>
      </p:sp>
      <p:sp>
        <p:nvSpPr>
          <p:cNvPr id="67" name="CasellaDiTesto 66">
            <a:extLst>
              <a:ext uri="{FF2B5EF4-FFF2-40B4-BE49-F238E27FC236}">
                <a16:creationId xmlns:a16="http://schemas.microsoft.com/office/drawing/2014/main" id="{172992E5-4A46-6EBD-DD96-E7EC10C5FE0E}"/>
              </a:ext>
            </a:extLst>
          </p:cNvPr>
          <p:cNvSpPr txBox="1"/>
          <p:nvPr/>
        </p:nvSpPr>
        <p:spPr>
          <a:xfrm>
            <a:off x="6724648" y="3743325"/>
            <a:ext cx="60579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rgbClr val="00B050"/>
                </a:solidFill>
              </a:rPr>
              <a:t>Discrete time: Recurrence equation </a:t>
            </a:r>
          </a:p>
        </p:txBody>
      </p:sp>
    </p:spTree>
    <p:extLst>
      <p:ext uri="{BB962C8B-B14F-4D97-AF65-F5344CB8AC3E}">
        <p14:creationId xmlns:p14="http://schemas.microsoft.com/office/powerpoint/2010/main" val="2822187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66" grpId="0"/>
      <p:bldP spid="6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14">
            <a:extLst>
              <a:ext uri="{FF2B5EF4-FFF2-40B4-BE49-F238E27FC236}">
                <a16:creationId xmlns:a16="http://schemas.microsoft.com/office/drawing/2014/main" id="{7E5E5FE8-2860-6D76-9470-7E03FE4923A6}"/>
              </a:ext>
            </a:extLst>
          </p:cNvPr>
          <p:cNvSpPr/>
          <p:nvPr/>
        </p:nvSpPr>
        <p:spPr>
          <a:xfrm flipV="1">
            <a:off x="154112" y="647878"/>
            <a:ext cx="12037888" cy="4571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63BC4BDE-F8A7-3844-2FCB-744B4713D010}"/>
              </a:ext>
            </a:extLst>
          </p:cNvPr>
          <p:cNvSpPr txBox="1"/>
          <p:nvPr/>
        </p:nvSpPr>
        <p:spPr>
          <a:xfrm>
            <a:off x="246581" y="-8806"/>
            <a:ext cx="11743362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</a:rPr>
              <a:t>Model structures</a:t>
            </a:r>
          </a:p>
          <a:p>
            <a:endParaRPr lang="en-US" sz="3600" dirty="0">
              <a:solidFill>
                <a:schemeClr val="accent1"/>
              </a:solidFill>
            </a:endParaRPr>
          </a:p>
          <a:p>
            <a:endParaRPr lang="en-US" sz="3600" dirty="0">
              <a:solidFill>
                <a:schemeClr val="accent1"/>
              </a:solidFill>
            </a:endParaRPr>
          </a:p>
        </p:txBody>
      </p: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A988E337-B88E-98BA-1A78-0E337BFDEFA5}"/>
              </a:ext>
            </a:extLst>
          </p:cNvPr>
          <p:cNvCxnSpPr/>
          <p:nvPr/>
        </p:nvCxnSpPr>
        <p:spPr>
          <a:xfrm flipV="1">
            <a:off x="0" y="6610350"/>
            <a:ext cx="12192000" cy="0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B177C7F5-8F9F-B3FE-3339-97E12E54B1EA}"/>
              </a:ext>
            </a:extLst>
          </p:cNvPr>
          <p:cNvSpPr txBox="1"/>
          <p:nvPr/>
        </p:nvSpPr>
        <p:spPr>
          <a:xfrm>
            <a:off x="-13335" y="800735"/>
            <a:ext cx="12192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CH" sz="2400" dirty="0">
                <a:solidFill>
                  <a:srgbClr val="0070C0"/>
                </a:solidFill>
              </a:rPr>
              <a:t>Model: Given </a:t>
            </a:r>
            <a:r>
              <a:rPr lang="it-CH" sz="2400" dirty="0" err="1">
                <a:solidFill>
                  <a:srgbClr val="0070C0"/>
                </a:solidFill>
              </a:rPr>
              <a:t>past</a:t>
            </a:r>
            <a:r>
              <a:rPr lang="it-CH" sz="2400" dirty="0">
                <a:solidFill>
                  <a:srgbClr val="0070C0"/>
                </a:solidFill>
              </a:rPr>
              <a:t> inputs and outputs, </a:t>
            </a:r>
            <a:r>
              <a:rPr lang="it-CH" sz="2400" dirty="0" err="1">
                <a:solidFill>
                  <a:srgbClr val="0070C0"/>
                </a:solidFill>
              </a:rPr>
              <a:t>provides</a:t>
            </a:r>
            <a:r>
              <a:rPr lang="it-CH" sz="2400" dirty="0">
                <a:solidFill>
                  <a:srgbClr val="0070C0"/>
                </a:solidFill>
              </a:rPr>
              <a:t> an estimate of the </a:t>
            </a:r>
            <a:r>
              <a:rPr lang="it-CH" sz="2400" dirty="0" err="1">
                <a:solidFill>
                  <a:srgbClr val="0070C0"/>
                </a:solidFill>
              </a:rPr>
              <a:t>current</a:t>
            </a:r>
            <a:r>
              <a:rPr lang="it-CH" sz="2400" dirty="0">
                <a:solidFill>
                  <a:srgbClr val="0070C0"/>
                </a:solidFill>
              </a:rPr>
              <a:t> output</a:t>
            </a:r>
            <a:endParaRPr lang="it-CH" sz="2400" dirty="0"/>
          </a:p>
          <a:p>
            <a:pPr marL="800100" lvl="1" indent="-342900">
              <a:buSzPct val="50000"/>
              <a:buFont typeface="Wingdings" panose="05000000000000000000" pitchFamily="2" charset="2"/>
              <a:buChar char="q"/>
            </a:pPr>
            <a:r>
              <a:rPr lang="it-CH" sz="2400" dirty="0" err="1"/>
              <a:t>Example</a:t>
            </a:r>
            <a:r>
              <a:rPr lang="it-CH" sz="2400" dirty="0"/>
              <a:t>: ARX model </a:t>
            </a:r>
          </a:p>
          <a:p>
            <a:pPr marL="800100" lvl="1" indent="-342900">
              <a:buSzPct val="50000"/>
              <a:buFont typeface="Wingdings" panose="05000000000000000000" pitchFamily="2" charset="2"/>
              <a:buChar char="q"/>
            </a:pPr>
            <a:endParaRPr lang="it-CH" sz="2400" dirty="0"/>
          </a:p>
          <a:p>
            <a:pPr lvl="1">
              <a:buSzPct val="50000"/>
            </a:pPr>
            <a:endParaRPr lang="it-CH" sz="2400" dirty="0"/>
          </a:p>
        </p:txBody>
      </p:sp>
      <p:pic>
        <p:nvPicPr>
          <p:cNvPr id="7" name="Picture 6" descr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 M(\red{\theta}): \hat{y}(k) = &amp; \red{a_1}y(k-1) + \ldots + \red{a_{na}}y(k-na) + \red{b_0}u(k) + \ldots + \red{b_{nb}}u(k-nb) \\&#10;= &amp;  \underset{\phi^\top(k)}{\underbrace{   \left[y(k-1) \ \ldots y(k-na) \ u(k) \ u(k-1) \ \ldots \ u(k-nb) \right] }} \red{\theta}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2CC2AAF1-2847-3D81-2318-070B2F0EC82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1355090" y="1933134"/>
            <a:ext cx="9997435" cy="1249678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E723F5E3-881F-1517-2266-FE495C463F95}"/>
              </a:ext>
            </a:extLst>
          </p:cNvPr>
          <p:cNvSpPr txBox="1"/>
          <p:nvPr/>
        </p:nvSpPr>
        <p:spPr>
          <a:xfrm>
            <a:off x="77056" y="3330478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CH" sz="2400" dirty="0" err="1">
                <a:solidFill>
                  <a:srgbClr val="0070C0"/>
                </a:solidFill>
              </a:rPr>
              <a:t>Residual</a:t>
            </a:r>
            <a:r>
              <a:rPr lang="it-CH" sz="2400" dirty="0">
                <a:solidFill>
                  <a:srgbClr val="0070C0"/>
                </a:solidFill>
              </a:rPr>
              <a:t> </a:t>
            </a:r>
            <a:r>
              <a:rPr lang="it-CH" sz="2400" dirty="0" err="1">
                <a:solidFill>
                  <a:srgbClr val="0070C0"/>
                </a:solidFill>
              </a:rPr>
              <a:t>signal</a:t>
            </a:r>
            <a:r>
              <a:rPr lang="it-CH" sz="2400" dirty="0">
                <a:solidFill>
                  <a:srgbClr val="0070C0"/>
                </a:solidFill>
              </a:rPr>
              <a:t>:</a:t>
            </a:r>
            <a:endParaRPr lang="it-CH" sz="2400" dirty="0"/>
          </a:p>
          <a:p>
            <a:pPr marL="800100" lvl="1" indent="-342900">
              <a:buSzPct val="50000"/>
              <a:buFont typeface="Wingdings" panose="05000000000000000000" pitchFamily="2" charset="2"/>
              <a:buChar char="q"/>
            </a:pPr>
            <a:r>
              <a:rPr lang="it-CH" sz="2400" dirty="0" err="1"/>
              <a:t>Example</a:t>
            </a:r>
            <a:r>
              <a:rPr lang="it-CH" sz="2400" dirty="0"/>
              <a:t>:</a:t>
            </a:r>
          </a:p>
        </p:txBody>
      </p:sp>
      <p:pic>
        <p:nvPicPr>
          <p:cNvPr id="34" name="Immagine 33" descr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 \epsilon(k,\red{\theta}) = y(k) - \hat{y}(k)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268B05EF-F39D-CD58-29DE-5D86BAC2B127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2891" y="3410337"/>
            <a:ext cx="2672639" cy="303908"/>
          </a:xfrm>
          <a:prstGeom prst="rect">
            <a:avLst/>
          </a:prstGeom>
        </p:spPr>
      </p:pic>
      <p:pic>
        <p:nvPicPr>
          <p:cNvPr id="9" name="Picture 8" descr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 \epsilon(k,\red{\theta}) = y(k) - \phi^\top(k) \red{\theta}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3C233160-F693-818D-F48C-5D44FB4C6A70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2802891" y="3778118"/>
            <a:ext cx="3078479" cy="365759"/>
          </a:xfrm>
          <a:prstGeom prst="rect">
            <a:avLst/>
          </a:prstGeom>
        </p:spPr>
      </p:pic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EAA75BB4-03E8-9AA5-7C83-E0FC10FF88F0}"/>
              </a:ext>
            </a:extLst>
          </p:cNvPr>
          <p:cNvSpPr txBox="1"/>
          <p:nvPr/>
        </p:nvSpPr>
        <p:spPr>
          <a:xfrm>
            <a:off x="77056" y="4609115"/>
            <a:ext cx="121920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CH" sz="2400" dirty="0">
                <a:solidFill>
                  <a:srgbClr val="0070C0"/>
                </a:solidFill>
              </a:rPr>
              <a:t>Loss: </a:t>
            </a:r>
            <a:endParaRPr lang="it-CH" sz="2400" dirty="0"/>
          </a:p>
          <a:p>
            <a:pPr marL="800100" lvl="1" indent="-342900">
              <a:buSzPct val="50000"/>
              <a:buFont typeface="Wingdings" panose="05000000000000000000" pitchFamily="2" charset="2"/>
              <a:buChar char="q"/>
            </a:pPr>
            <a:endParaRPr lang="it-CH" sz="2400" dirty="0"/>
          </a:p>
          <a:p>
            <a:pPr marL="800100" lvl="1" indent="-342900">
              <a:buSzPct val="50000"/>
              <a:buFont typeface="Wingdings" panose="05000000000000000000" pitchFamily="2" charset="2"/>
              <a:buChar char="q"/>
            </a:pPr>
            <a:r>
              <a:rPr lang="it-CH" sz="2400" dirty="0" err="1"/>
              <a:t>Example</a:t>
            </a:r>
            <a:r>
              <a:rPr lang="it-CH" sz="2400" dirty="0"/>
              <a:t>: </a:t>
            </a:r>
            <a:r>
              <a:rPr lang="it-CH" sz="2400" dirty="0" err="1"/>
              <a:t>least-squares</a:t>
            </a:r>
            <a:r>
              <a:rPr lang="it-CH" sz="2400" dirty="0"/>
              <a:t> </a:t>
            </a:r>
            <a:r>
              <a:rPr lang="it-CH" sz="2400" dirty="0" err="1"/>
              <a:t>loss</a:t>
            </a:r>
            <a:r>
              <a:rPr lang="it-CH" sz="2400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CH" sz="2400" dirty="0">
              <a:solidFill>
                <a:srgbClr val="0070C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CH" sz="2400" dirty="0">
              <a:solidFill>
                <a:srgbClr val="0070C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CH" sz="2400" dirty="0">
              <a:solidFill>
                <a:srgbClr val="0070C0"/>
              </a:solidFill>
            </a:endParaRPr>
          </a:p>
          <a:p>
            <a:pPr marL="800100" lvl="1" indent="-342900">
              <a:buSzPct val="50000"/>
              <a:buFont typeface="Wingdings" panose="05000000000000000000" pitchFamily="2" charset="2"/>
              <a:buChar char="q"/>
            </a:pPr>
            <a:endParaRPr lang="it-CH" sz="2400" dirty="0"/>
          </a:p>
          <a:p>
            <a:pPr lvl="1">
              <a:buSzPct val="50000"/>
            </a:pPr>
            <a:endParaRPr lang="it-CH" sz="2400" dirty="0"/>
          </a:p>
        </p:txBody>
      </p:sp>
      <p:pic>
        <p:nvPicPr>
          <p:cNvPr id="4" name="Immagine 3" descr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\mathcal{L}_N(\red{\theta}) = \frac{1}{N}\sum_{k=1}^N \ell(y(k), \hat{y}(k,\red{\theta}))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917D3292-C209-02A6-1709-C6C7F407F4CC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4142" y="4410976"/>
            <a:ext cx="3996887" cy="891976"/>
          </a:xfrm>
          <a:prstGeom prst="rect">
            <a:avLst/>
          </a:prstGeom>
        </p:spPr>
      </p:pic>
      <p:pic>
        <p:nvPicPr>
          <p:cNvPr id="6" name="Immagine 5" descr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\mathcal{L}_N(\red{\theta}) = \frac{1}{N}\sum_{k=1}^N \left\| \epsilon(k, \red{\theta}) \right\|^2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40F0F0F8-C1E4-E515-670F-2775A287F5CF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0969" y="5686621"/>
            <a:ext cx="3339697" cy="891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086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3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14">
            <a:extLst>
              <a:ext uri="{FF2B5EF4-FFF2-40B4-BE49-F238E27FC236}">
                <a16:creationId xmlns:a16="http://schemas.microsoft.com/office/drawing/2014/main" id="{7E5E5FE8-2860-6D76-9470-7E03FE4923A6}"/>
              </a:ext>
            </a:extLst>
          </p:cNvPr>
          <p:cNvSpPr/>
          <p:nvPr/>
        </p:nvSpPr>
        <p:spPr>
          <a:xfrm flipV="1">
            <a:off x="154112" y="647878"/>
            <a:ext cx="12037888" cy="4571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63BC4BDE-F8A7-3844-2FCB-744B4713D010}"/>
              </a:ext>
            </a:extLst>
          </p:cNvPr>
          <p:cNvSpPr txBox="1"/>
          <p:nvPr/>
        </p:nvSpPr>
        <p:spPr>
          <a:xfrm>
            <a:off x="246581" y="-8806"/>
            <a:ext cx="11743362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</a:rPr>
              <a:t>Least squares estimate: ARX model structure</a:t>
            </a:r>
          </a:p>
          <a:p>
            <a:endParaRPr lang="en-US" sz="3600" dirty="0">
              <a:solidFill>
                <a:schemeClr val="accent1"/>
              </a:solidFill>
            </a:endParaRPr>
          </a:p>
          <a:p>
            <a:endParaRPr lang="en-US" sz="3600" dirty="0">
              <a:solidFill>
                <a:schemeClr val="accent1"/>
              </a:solidFill>
            </a:endParaRPr>
          </a:p>
        </p:txBody>
      </p: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A988E337-B88E-98BA-1A78-0E337BFDEFA5}"/>
              </a:ext>
            </a:extLst>
          </p:cNvPr>
          <p:cNvCxnSpPr/>
          <p:nvPr/>
        </p:nvCxnSpPr>
        <p:spPr>
          <a:xfrm flipV="1">
            <a:off x="0" y="6610350"/>
            <a:ext cx="12192000" cy="0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 M(\red{\theta}): \hat{y}(k) = &amp; \red{a_1}y(k-1) + \ldots + \red{a_{na}}y(k-na) + \red{b_0}u(k) + \ldots + \red{b_{nb}}u(k-nb) \\&#10;= &amp;  \underset{\phi^\top(k)}{\underbrace{   \left[y(k-1) \ \ldots y(k-na) \ u(k) \ u(k-1) \ \ldots \ u(k-nb) \right] }} \red{\theta}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0D14F2F6-890D-3163-7125-4DCD3BFAB37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1118584" y="1140415"/>
            <a:ext cx="9997435" cy="1249678"/>
          </a:xfrm>
          <a:prstGeom prst="rect">
            <a:avLst/>
          </a:prstGeom>
        </p:spPr>
      </p:pic>
      <p:pic>
        <p:nvPicPr>
          <p:cNvPr id="7" name="Picture 6" descr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\mathcal{L}_N(\red{\theta}) = \frac{1}{N}\sum_{k=1}^N \left\| \epsilon(k, \red{\theta}) \right\|^2 = \frac{1}{N}\sum_{k=1}^N \left( \phi^\top(k)\red{\theta} - y(k) \right)^2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AEB9D534-43FC-3648-BFB2-BF931E5F0440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1967072" y="2581685"/>
            <a:ext cx="6949431" cy="914399"/>
          </a:xfrm>
          <a:prstGeom prst="rect">
            <a:avLst/>
          </a:prstGeom>
        </p:spPr>
      </p:pic>
      <p:pic>
        <p:nvPicPr>
          <p:cNvPr id="5" name="Immagine 4" descr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\red{\theta^{*}} = \arg\min_{\red{\theta}} \mathcal{L}_N(\red{\theta}) \rightarrow \red{\theta^{*}}: \frac{\partial L_N(\red{\theta})}{\partial \red{\theta}} = 0 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B4FA4F6E-1FB5-5029-9FDD-B32FEEC3969E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926" y="3919027"/>
            <a:ext cx="5180700" cy="648410"/>
          </a:xfrm>
          <a:prstGeom prst="rect">
            <a:avLst/>
          </a:prstGeom>
        </p:spPr>
      </p:pic>
      <p:pic>
        <p:nvPicPr>
          <p:cNvPr id="9" name="Picture 8" descr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\red{\theta^{*}}:  \frac{1}{N}\sum_{k=1}^N \phi(k) \left(\phi^\top(k)\red{\theta}-y(k) \right) = 0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A6A62117-BA24-9D6C-1C92-0AD7E489DBF7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6536279" y="3778659"/>
            <a:ext cx="4754873" cy="914398"/>
          </a:xfrm>
          <a:prstGeom prst="rect">
            <a:avLst/>
          </a:prstGeom>
        </p:spPr>
      </p:pic>
      <p:pic>
        <p:nvPicPr>
          <p:cNvPr id="26" name="Immagine 25">
            <a:extLst>
              <a:ext uri="{FF2B5EF4-FFF2-40B4-BE49-F238E27FC236}">
                <a16:creationId xmlns:a16="http://schemas.microsoft.com/office/drawing/2014/main" id="{A70BB699-6C27-131E-8835-A731FB1AA85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961510" y="1822090"/>
            <a:ext cx="2230490" cy="2045473"/>
          </a:xfrm>
          <a:prstGeom prst="rect">
            <a:avLst/>
          </a:prstGeom>
        </p:spPr>
      </p:pic>
      <p:pic>
        <p:nvPicPr>
          <p:cNvPr id="13" name="Picture 12" descr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\red{\theta^{*}} =   \left( \frac{1}{N}\sum_{k=1}^N \phi(k)\phi^\top(k)     \right)^{-1} \frac{1}{N}\sum_{k=1}^N\phi(k)y(k) 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EF2264CC-B31C-6CEA-2990-CDC8142C1F15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564926" y="5140745"/>
            <a:ext cx="5821674" cy="1005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380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14">
            <a:extLst>
              <a:ext uri="{FF2B5EF4-FFF2-40B4-BE49-F238E27FC236}">
                <a16:creationId xmlns:a16="http://schemas.microsoft.com/office/drawing/2014/main" id="{7E5E5FE8-2860-6D76-9470-7E03FE4923A6}"/>
              </a:ext>
            </a:extLst>
          </p:cNvPr>
          <p:cNvSpPr/>
          <p:nvPr/>
        </p:nvSpPr>
        <p:spPr>
          <a:xfrm flipV="1">
            <a:off x="154112" y="647878"/>
            <a:ext cx="12037888" cy="4571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63BC4BDE-F8A7-3844-2FCB-744B4713D010}"/>
              </a:ext>
            </a:extLst>
          </p:cNvPr>
          <p:cNvSpPr txBox="1"/>
          <p:nvPr/>
        </p:nvSpPr>
        <p:spPr>
          <a:xfrm>
            <a:off x="246581" y="-8806"/>
            <a:ext cx="11743362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</a:rPr>
              <a:t>Example: Cascaded Tanks System</a:t>
            </a:r>
          </a:p>
          <a:p>
            <a:endParaRPr lang="en-US" sz="3600" dirty="0">
              <a:solidFill>
                <a:schemeClr val="accent1"/>
              </a:solidFill>
            </a:endParaRPr>
          </a:p>
          <a:p>
            <a:endParaRPr lang="en-US" sz="3600" dirty="0">
              <a:solidFill>
                <a:schemeClr val="accent1"/>
              </a:solidFill>
            </a:endParaRPr>
          </a:p>
        </p:txBody>
      </p: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A988E337-B88E-98BA-1A78-0E337BFDEFA5}"/>
              </a:ext>
            </a:extLst>
          </p:cNvPr>
          <p:cNvCxnSpPr/>
          <p:nvPr/>
        </p:nvCxnSpPr>
        <p:spPr>
          <a:xfrm flipV="1">
            <a:off x="0" y="6610350"/>
            <a:ext cx="12192000" cy="0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CascadedTanksOverflow">
            <a:hlinkClick r:id="" action="ppaction://media"/>
            <a:extLst>
              <a:ext uri="{FF2B5EF4-FFF2-40B4-BE49-F238E27FC236}">
                <a16:creationId xmlns:a16="http://schemas.microsoft.com/office/drawing/2014/main" id="{97F21257-3B8B-57BA-81D1-9DACDC6477A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27556" y="868357"/>
            <a:ext cx="2218968" cy="3938668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BC9DEE5D-B22F-6ACC-6822-2B0774018752}"/>
              </a:ext>
            </a:extLst>
          </p:cNvPr>
          <p:cNvSpPr txBox="1"/>
          <p:nvPr/>
        </p:nvSpPr>
        <p:spPr>
          <a:xfrm>
            <a:off x="77056" y="6246641"/>
            <a:ext cx="1219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 err="1"/>
              <a:t>Schoukens</a:t>
            </a:r>
            <a:r>
              <a:rPr lang="en-GB" sz="1400" dirty="0"/>
              <a:t>, M. et al. "Cascaded tanks benchmark combining soft and hard nonlinearities." Workshop on nonlinear system identification benchmarks, 2016.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82CEADA4-9B36-C5BD-B9E1-FB194AE6162C}"/>
              </a:ext>
            </a:extLst>
          </p:cNvPr>
          <p:cNvSpPr txBox="1"/>
          <p:nvPr/>
        </p:nvSpPr>
        <p:spPr>
          <a:xfrm>
            <a:off x="3091815" y="868357"/>
            <a:ext cx="885360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/>
              <a:t>Fluid level control system with </a:t>
            </a:r>
            <a:r>
              <a:rPr lang="en-US" noProof="0" dirty="0">
                <a:solidFill>
                  <a:srgbClr val="0070C0"/>
                </a:solidFill>
              </a:rPr>
              <a:t>two tanks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/>
              <a:t>Upper tank fed by a pump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/>
              <a:t>Water flows </a:t>
            </a:r>
            <a:r>
              <a:rPr lang="en-US" noProof="0" dirty="0">
                <a:solidFill>
                  <a:srgbClr val="0070C0"/>
                </a:solidFill>
              </a:rPr>
              <a:t>from upper tank to lower tank </a:t>
            </a:r>
            <a:r>
              <a:rPr lang="en-US" noProof="0" dirty="0"/>
              <a:t>through a small opening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/>
              <a:t>Water flows </a:t>
            </a:r>
            <a:r>
              <a:rPr lang="en-US" noProof="0" dirty="0">
                <a:solidFill>
                  <a:srgbClr val="0070C0"/>
                </a:solidFill>
              </a:rPr>
              <a:t>from lower tank to reservoir </a:t>
            </a:r>
            <a:r>
              <a:rPr lang="en-US" noProof="0" dirty="0"/>
              <a:t>through a small opening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>
                <a:solidFill>
                  <a:srgbClr val="0070C0"/>
                </a:solidFill>
              </a:rPr>
              <a:t>Overflow</a:t>
            </a:r>
            <a:r>
              <a:rPr lang="en-US" noProof="0" dirty="0"/>
              <a:t> in the upper tank may happen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noProof="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noProof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/>
              <a:t>Input: pump voltage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/>
              <a:t>Output: water level of lower tank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/>
              <a:t>Length of training set: 1024 samples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/>
              <a:t>Length of test set: 1024 samples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/>
              <a:t>Sampling time: 4 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noProof="0" dirty="0">
              <a:solidFill>
                <a:srgbClr val="0070C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noProof="0" dirty="0">
                <a:solidFill>
                  <a:srgbClr val="0070C0"/>
                </a:solidFill>
              </a:rPr>
              <a:t>Metrics (over test data) both for 1-step and open-loop simulation: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noProof="0" dirty="0">
              <a:solidFill>
                <a:srgbClr val="FF0000"/>
              </a:solidFill>
            </a:endParaRPr>
          </a:p>
        </p:txBody>
      </p:sp>
      <p:pic>
        <p:nvPicPr>
          <p:cNvPr id="11" name="Immagine 10" descr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\textrm{MSE} = \frac{1}{N} \sum_{k=1}^N \left\| y(k) -\hat{y}(k) \right\|^2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27A8B4AA-30F8-9669-F4D2-A2EE8F61A7A5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5665" y="4997541"/>
            <a:ext cx="3194685" cy="740175"/>
          </a:xfrm>
          <a:prstGeom prst="rect">
            <a:avLst/>
          </a:prstGeom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43EB7753-9025-52BB-7D30-35DEDC614114}"/>
              </a:ext>
            </a:extLst>
          </p:cNvPr>
          <p:cNvSpPr txBox="1"/>
          <p:nvPr/>
        </p:nvSpPr>
        <p:spPr>
          <a:xfrm>
            <a:off x="7901940" y="3982823"/>
            <a:ext cx="40880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rgbClr val="FF0000"/>
                </a:solidFill>
                <a:hlinkClick r:id="rId9"/>
              </a:rPr>
              <a:t>Jupyter Notebook: cascaded_tanks (Part 1)</a:t>
            </a:r>
            <a:endParaRPr lang="en-GB" sz="1400" dirty="0">
              <a:solidFill>
                <a:srgbClr val="FF0000"/>
              </a:solidFill>
            </a:endParaRPr>
          </a:p>
        </p:txBody>
      </p:sp>
      <p:pic>
        <p:nvPicPr>
          <p:cNvPr id="22" name="Immagine 21" descr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R^2 = 1- \frac{ \sum_{k=1}^N \left\| y(k) -\hat{y}(k) \right\|^2}{\sum_{k=1}^N \left\| y(k) -\bar{y}\right\|^2}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08DD4F45-A38A-E855-5142-FA41BD6AB942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1940" y="4984023"/>
            <a:ext cx="3392248" cy="71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873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98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1598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14">
            <a:extLst>
              <a:ext uri="{FF2B5EF4-FFF2-40B4-BE49-F238E27FC236}">
                <a16:creationId xmlns:a16="http://schemas.microsoft.com/office/drawing/2014/main" id="{7E5E5FE8-2860-6D76-9470-7E03FE4923A6}"/>
              </a:ext>
            </a:extLst>
          </p:cNvPr>
          <p:cNvSpPr/>
          <p:nvPr/>
        </p:nvSpPr>
        <p:spPr>
          <a:xfrm flipV="1">
            <a:off x="154112" y="647878"/>
            <a:ext cx="12037888" cy="4571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63BC4BDE-F8A7-3844-2FCB-744B4713D010}"/>
              </a:ext>
            </a:extLst>
          </p:cNvPr>
          <p:cNvSpPr txBox="1"/>
          <p:nvPr/>
        </p:nvSpPr>
        <p:spPr>
          <a:xfrm>
            <a:off x="246581" y="-8806"/>
            <a:ext cx="11743362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</a:rPr>
              <a:t>Including nonlinearities</a:t>
            </a:r>
          </a:p>
          <a:p>
            <a:endParaRPr lang="en-US" sz="3600" dirty="0">
              <a:solidFill>
                <a:schemeClr val="accent1"/>
              </a:solidFill>
            </a:endParaRPr>
          </a:p>
          <a:p>
            <a:endParaRPr lang="en-US" sz="3600" dirty="0">
              <a:solidFill>
                <a:schemeClr val="accent1"/>
              </a:solidFill>
            </a:endParaRPr>
          </a:p>
        </p:txBody>
      </p: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A988E337-B88E-98BA-1A78-0E337BFDEFA5}"/>
              </a:ext>
            </a:extLst>
          </p:cNvPr>
          <p:cNvCxnSpPr/>
          <p:nvPr/>
        </p:nvCxnSpPr>
        <p:spPr>
          <a:xfrm flipV="1">
            <a:off x="0" y="6610350"/>
            <a:ext cx="12192000" cy="0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B177C7F5-8F9F-B3FE-3339-97E12E54B1EA}"/>
              </a:ext>
            </a:extLst>
          </p:cNvPr>
          <p:cNvSpPr txBox="1"/>
          <p:nvPr/>
        </p:nvSpPr>
        <p:spPr>
          <a:xfrm>
            <a:off x="-13335" y="800735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SzPct val="50000"/>
              <a:buFont typeface="Wingdings" panose="05000000000000000000" pitchFamily="2" charset="2"/>
              <a:buChar char="q"/>
            </a:pPr>
            <a:r>
              <a:rPr lang="it-CH" sz="2400" dirty="0">
                <a:solidFill>
                  <a:srgbClr val="FF0000"/>
                </a:solidFill>
              </a:rPr>
              <a:t>Linear-in-the-</a:t>
            </a:r>
            <a:r>
              <a:rPr lang="it-CH" sz="2400" dirty="0" err="1">
                <a:solidFill>
                  <a:srgbClr val="FF0000"/>
                </a:solidFill>
              </a:rPr>
              <a:t>parameter</a:t>
            </a:r>
            <a:r>
              <a:rPr lang="it-CH" sz="2400" dirty="0"/>
              <a:t> NARX model: </a:t>
            </a:r>
          </a:p>
          <a:p>
            <a:pPr marL="800100" lvl="1" indent="-342900">
              <a:buSzPct val="50000"/>
              <a:buFont typeface="Wingdings" panose="05000000000000000000" pitchFamily="2" charset="2"/>
              <a:buChar char="q"/>
            </a:pPr>
            <a:endParaRPr lang="it-CH" sz="2400" dirty="0"/>
          </a:p>
          <a:p>
            <a:pPr lvl="1">
              <a:buSzPct val="50000"/>
            </a:pPr>
            <a:endParaRPr lang="it-CH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0BF670BD-BC1A-C47D-75C7-76FD3BF0A624}"/>
                  </a:ext>
                </a:extLst>
              </p:cNvPr>
              <p:cNvSpPr txBox="1"/>
              <p:nvPr/>
            </p:nvSpPr>
            <p:spPr>
              <a:xfrm>
                <a:off x="-13335" y="2398075"/>
                <a:ext cx="12192000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800100" lvl="1" indent="-342900">
                  <a:buSzPct val="50000"/>
                  <a:buFont typeface="Wingdings" panose="05000000000000000000" pitchFamily="2" charset="2"/>
                  <a:buChar char="q"/>
                </a:pP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(∙)</m:t>
                    </m:r>
                  </m:oMath>
                </a14:m>
                <a:r>
                  <a:rPr lang="it-CH" sz="2400" dirty="0"/>
                  <a:t> is a vector function containing (known) nonlinear elements, e.g.,  </a:t>
                </a:r>
              </a:p>
              <a:p>
                <a:pPr marL="800100" lvl="1" indent="-342900">
                  <a:buSzPct val="50000"/>
                  <a:buFont typeface="Wingdings" panose="05000000000000000000" pitchFamily="2" charset="2"/>
                  <a:buChar char="q"/>
                </a:pPr>
                <a:endParaRPr lang="it-CH" sz="2400" dirty="0"/>
              </a:p>
              <a:p>
                <a:pPr lvl="1">
                  <a:buSzPct val="50000"/>
                </a:pPr>
                <a:endParaRPr lang="it-CH" sz="2400" dirty="0"/>
              </a:p>
            </p:txBody>
          </p:sp>
        </mc:Choice>
        <mc:Fallback xmlns="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0BF670BD-BC1A-C47D-75C7-76FD3BF0A6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3335" y="2398075"/>
                <a:ext cx="12192000" cy="1200329"/>
              </a:xfrm>
              <a:prstGeom prst="rect">
                <a:avLst/>
              </a:prstGeom>
              <a:blipFill>
                <a:blip r:embed="rId6"/>
                <a:stretch>
                  <a:fillRect t="-3125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 descr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F(\cdot) = &#10;\left[ \begin{array}{c}&#10;y(k-1) \\&#10;\vdots \\&#10;y^2(k-na) \\&#10;u^3(k-1) \\&#10;\vdots \\&#10;u(k-1)\sin(u(k-nb))&#10;\end{array} \right]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2D867369-B461-B8B9-8E09-2592011EEA2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1745617" y="3149515"/>
            <a:ext cx="3460330" cy="1924950"/>
          </a:xfrm>
          <a:prstGeom prst="rect">
            <a:avLst/>
          </a:prstGeom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F8168B91-7BAC-BCF6-4F18-7B6E1A9A06EC}"/>
              </a:ext>
            </a:extLst>
          </p:cNvPr>
          <p:cNvSpPr txBox="1"/>
          <p:nvPr/>
        </p:nvSpPr>
        <p:spPr>
          <a:xfrm>
            <a:off x="6191249" y="3926469"/>
            <a:ext cx="51149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00B0F0"/>
                </a:solidFill>
              </a:rPr>
              <a:t>How to choose the non-linearities? 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9714E108-07E9-8EC2-4BD3-B907DC5D6FC2}"/>
              </a:ext>
            </a:extLst>
          </p:cNvPr>
          <p:cNvSpPr txBox="1"/>
          <p:nvPr/>
        </p:nvSpPr>
        <p:spPr>
          <a:xfrm>
            <a:off x="-80010" y="5457100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SzPct val="50000"/>
              <a:buFont typeface="Wingdings" panose="05000000000000000000" pitchFamily="2" charset="2"/>
              <a:buChar char="q"/>
            </a:pPr>
            <a:r>
              <a:rPr lang="it-CH" sz="2400" dirty="0"/>
              <a:t>General NARX model: </a:t>
            </a:r>
          </a:p>
          <a:p>
            <a:pPr marL="800100" lvl="1" indent="-342900">
              <a:buSzPct val="50000"/>
              <a:buFont typeface="Wingdings" panose="05000000000000000000" pitchFamily="2" charset="2"/>
              <a:buChar char="q"/>
            </a:pPr>
            <a:endParaRPr lang="it-CH" sz="2400" dirty="0"/>
          </a:p>
          <a:p>
            <a:pPr lvl="1">
              <a:buSzPct val="50000"/>
            </a:pPr>
            <a:endParaRPr lang="it-CH" sz="2400" dirty="0"/>
          </a:p>
        </p:txBody>
      </p:sp>
      <p:pic>
        <p:nvPicPr>
          <p:cNvPr id="5" name="Picture 4" descr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 M(\red{\theta}): \hat{y}(k) &amp;=  \mathcal{F}\big(y(k-1),  \ldots, y(k-na), u(k),  u(k-1), \ldots,  u(k-nb); \red{\theta} \big) 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30D29A6C-7FFD-EA86-82E8-456F870FB262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983616" y="6136784"/>
            <a:ext cx="9631677" cy="365760"/>
          </a:xfrm>
          <a:prstGeom prst="rect">
            <a:avLst/>
          </a:prstGeom>
        </p:spPr>
      </p:pic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BFFFA7BC-A01D-440F-3AA7-661E7483CEB6}"/>
              </a:ext>
            </a:extLst>
          </p:cNvPr>
          <p:cNvSpPr txBox="1"/>
          <p:nvPr/>
        </p:nvSpPr>
        <p:spPr>
          <a:xfrm>
            <a:off x="5395761" y="5316184"/>
            <a:ext cx="67162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- </a:t>
            </a:r>
            <a:r>
              <a:rPr lang="en-GB" i="1" dirty="0"/>
              <a:t>N</a:t>
            </a:r>
            <a:r>
              <a:rPr lang="en-GB" dirty="0"/>
              <a:t> is a nonlinear function (e.g., neural network) of past observations</a:t>
            </a:r>
          </a:p>
          <a:p>
            <a:r>
              <a:rPr lang="en-GB" dirty="0"/>
              <a:t>- Linearity in </a:t>
            </a:r>
            <a:r>
              <a:rPr lang="el-GR" dirty="0">
                <a:solidFill>
                  <a:srgbClr val="FF0000"/>
                </a:solidFill>
              </a:rPr>
              <a:t>θ</a:t>
            </a:r>
            <a:r>
              <a:rPr lang="it-CH" dirty="0"/>
              <a:t> </a:t>
            </a:r>
            <a:r>
              <a:rPr lang="it-CH" dirty="0" err="1"/>
              <a:t>is</a:t>
            </a:r>
            <a:r>
              <a:rPr lang="it-CH" dirty="0"/>
              <a:t> </a:t>
            </a:r>
            <a:r>
              <a:rPr lang="it-CH" dirty="0" err="1"/>
              <a:t>lost</a:t>
            </a:r>
            <a:endParaRPr lang="en-GB" dirty="0"/>
          </a:p>
        </p:txBody>
      </p:sp>
      <p:pic>
        <p:nvPicPr>
          <p:cNvPr id="11" name="Picture 10" descr="\documentclass{article}&#10;\usepackage{amsmath}&#10;\usepackage{amsfonts}&#10;\usepackage{color}&#10;\newcommand{\red}[1]{{\color{red}#1}}&#10;&#10;\pagestyle{empty}&#10;&#10;\begin{document}&#10;&#10;$$&#10;M(\red{\theta}) : &#10;\hat y(k) = F^\top \left( y(k-1), \dots, y(k-n_a),u(k-1),&#10;\dots, u(k-n_b) \right ) \red{\theta}&#10;$$&#10;&#10;\end{document}" title="IguanaTex Bitmap Display">
            <a:extLst>
              <a:ext uri="{FF2B5EF4-FFF2-40B4-BE49-F238E27FC236}">
                <a16:creationId xmlns:a16="http://schemas.microsoft.com/office/drawing/2014/main" id="{50449220-59E1-2B69-B746-E46AC7D45921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1221552" y="1572527"/>
            <a:ext cx="8594735" cy="34726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6D45BA7-228C-E1B9-BD96-138AF64B8E37}"/>
              </a:ext>
            </a:extLst>
          </p:cNvPr>
          <p:cNvSpPr txBox="1"/>
          <p:nvPr/>
        </p:nvSpPr>
        <p:spPr>
          <a:xfrm>
            <a:off x="-954657" y="-4543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2587442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23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07.724"/>
  <p:tag name="ORIGINALWIDTH" val="1701.537"/>
  <p:tag name="LATEXADDIN" val="\documentclass{article}&#10;\usepackage{amsmath}&#10;\pagestyle{empty}&#10;\usepackage{bm}&#10;\newcommand{\pmeas}{{\bf p}}&#10;\newcommand{\umeas}{{\bf u}}&#10;\newcommand{\ymeas}{{\bf y}}&#10;\newcommand{\yo}{{\bf y}^{\rm o} }&#10;&#10;\newcommand{\nin}{n_u} &#10;\newcommand{\ny}{n_y} &#10;\newcommand{\nx}{n_x} &#10;\newcommand{\np}{n_p} &#10;\begin{document}&#10;&#10; \begin{align*}&#10;  \dot{\bf{x}}(t) &amp;= f(x(t),u(t))&#10; \end{align*}&#10;&#10;&#10;&#10;&#10;\end{document}"/>
  <p:tag name="IGUANATEXSIZE" val="24"/>
  <p:tag name="IGUANATEXCURSOR" val="362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609.6738"/>
  <p:tag name="ORIGINALWIDTH" val="2731.909"/>
  <p:tag name="LATEXADDIN" val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\mathcal{L}_N(\red{\theta}) = \frac{1}{N}\sum_{k=1}^N \ell(y(k), \hat{y}(k,\red{\theta}))&#10; \end{align*}&#10;&#10;&#10;&#10;&#10;\end{document}"/>
  <p:tag name="IGUANATEXSIZE" val="24"/>
  <p:tag name="IGUANATEXCURSOR" val="388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609.6738"/>
  <p:tag name="ORIGINALWIDTH" val="2282.715"/>
  <p:tag name="LATEXADDIN" val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\mathcal{L}_N(\red{\theta}) = \frac{1}{N}\sum_{k=1}^N \left\| \epsilon(k, \red{\theta}) \right\|^2&#10; \end{align*}&#10;&#10;&#10;&#10;&#10;\end{document}"/>
  <p:tag name="IGUANATEXSIZE" val="24"/>
  <p:tag name="IGUANATEXCURSOR" val="399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1"/>
  <p:tag name="ORIGINALWIDTH" val="328"/>
  <p:tag name="OUTPUTTYPE" val="PDF"/>
  <p:tag name="IGUANATEXVERSION" val="160"/>
  <p:tag name="LATEXADDIN" val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 M(\red{\theta}): \hat{y}(k) = &amp; \red{a_1}y(k-1) + \ldots + \red{a_{na}}y(k-na) + \red{b_0}u(k) + \ldots + \red{b_{nb}}u(k-nb) \\&#10;= &amp;  \underset{\phi^\top(k)}{\underbrace{   \left[y(k-1) \ \ldots y(k-na) \ u(k) \ u(k-1) \ \ldots \ u(k-nb) \right] }} \red{\theta}&#10; \end{align*}&#10;&#10;&#10;&#10;&#10;\end{document}"/>
  <p:tag name="IGUANATEXSIZE" val="24"/>
  <p:tag name="IGUANATEXCURSOR" val="542"/>
  <p:tag name="TRANSPARENCY" val="True"/>
  <p:tag name="LATEXENGINEID" val="0"/>
  <p:tag name="TEMPFOLDER" val="/Users/marco.forgione/Library/Containers/com.microsoft.Powerpoint/Data/tmp/TemporaryItems/"/>
  <p:tag name="LATEXFORMHEIGHT" val="579"/>
  <p:tag name="LATEXFORMWIDTH" val="504"/>
  <p:tag name="LATEXFORMWRAP" val="True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30"/>
  <p:tag name="ORIGINALWIDTH" val="228"/>
  <p:tag name="OUTPUTTYPE" val="PDF"/>
  <p:tag name="IGUANATEXVERSION" val="160"/>
  <p:tag name="LATEXADDIN" val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\mathcal{L}_N(\red{\theta}) = \frac{1}{N}\sum_{k=1}^N \left\| \epsilon(k, \red{\theta}) \right\|^2 = \frac{1}{N}\sum_{k=1}^N \left( \phi^\top(k)\red{\theta} - y(k) \right)^2&#10; \end{align*}&#10;&#10;&#10;&#10;&#10;\end{document}"/>
  <p:tag name="IGUANATEXSIZE" val="24"/>
  <p:tag name="IGUANATEXCURSOR" val="529"/>
  <p:tag name="TRANSPARENCY" val="True"/>
  <p:tag name="LATEXENGINEID" val="0"/>
  <p:tag name="TEMPFOLDER" val="/Users/marco.forgione/Library/Containers/com.microsoft.Powerpoint/Data/tmp/TemporaryItems/"/>
  <p:tag name="LATEXFORMHEIGHT" val="312"/>
  <p:tag name="LATEXFORMWIDTH" val="504"/>
  <p:tag name="LATEXFORMWRAP" val="True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43.1946"/>
  <p:tag name="ORIGINALWIDTH" val="3541.057"/>
  <p:tag name="LATEXADDIN" val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\red{\theta^{*}} = \arg\min_{\red{\theta}} \mathcal{L}_N(\red{\theta}) \rightarrow \red{\theta^{*}}: \frac{\partial L_N(\red{\theta})}{\partial \red{\theta}} = 0 &#10; \end{align*}&#10;&#10;&#10;&#10;&#10;\end{document}"/>
  <p:tag name="IGUANATEXSIZE" val="24"/>
  <p:tag name="IGUANATEXCURSOR" val="442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30"/>
  <p:tag name="ORIGINALWIDTH" val="156"/>
  <p:tag name="OUTPUTTYPE" val="PDF"/>
  <p:tag name="IGUANATEXVERSION" val="160"/>
  <p:tag name="LATEXADDIN" val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\red{\theta^{*}}:  \frac{1}{N}\sum_{k=1}^N \phi(k) \left(\phi^\top(k)\red{\theta}-y(k) \right) = 0&#10; \end{align*}&#10;&#10;&#10;&#10;&#10;\end{document}"/>
  <p:tag name="IGUANATEXSIZE" val="24"/>
  <p:tag name="IGUANATEXCURSOR" val="454"/>
  <p:tag name="TRANSPARENCY" val="True"/>
  <p:tag name="LATEXENGINEID" val="0"/>
  <p:tag name="TEMPFOLDER" val="/Users/marco.forgione/Library/Containers/com.microsoft.Powerpoint/Data/tmp/TemporaryItems/"/>
  <p:tag name="LATEXFORMHEIGHT" val="573"/>
  <p:tag name="LATEXFORMWIDTH" val="561"/>
  <p:tag name="LATEXFORMWRAP" val="True"/>
  <p:tag name="BITMAPVECTOR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33"/>
  <p:tag name="ORIGINALWIDTH" val="191"/>
  <p:tag name="OUTPUTTYPE" val="PDF"/>
  <p:tag name="IGUANATEXVERSION" val="160"/>
  <p:tag name="LATEXADDIN" val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\red{\theta^{*}} =   \left( \frac{1}{N}\sum_{k=1}^N \phi(k)\phi^\top(k)     \right)^{-1} \frac{1}{N}\sum_{k=1}^N\phi(k)y(k) &#10; \end{align*}&#10;&#10;&#10;&#10;&#10;\end{document}"/>
  <p:tag name="IGUANATEXSIZE" val="24"/>
  <p:tag name="IGUANATEXCURSOR" val="504"/>
  <p:tag name="TRANSPARENCY" val="True"/>
  <p:tag name="LATEXENGINEID" val="0"/>
  <p:tag name="TEMPFOLDER" val="/Users/marco.forgione/Library/Containers/com.microsoft.Powerpoint/Data/tmp/TemporaryItems/"/>
  <p:tag name="LATEXFORMHEIGHT" val="594"/>
  <p:tag name="LATEXFORMWIDTH" val="559"/>
  <p:tag name="LATEXFORMWRAP" val="True"/>
  <p:tag name="BITMAPVECTOR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609.6738"/>
  <p:tag name="ORIGINALWIDTH" val="2631.421"/>
  <p:tag name="LATEXADDIN" val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\textrm{MSE} = \frac{1}{N} \sum_{k=1}^N \left\| y(k) -\hat{y}(k) \right\|^2&#10; \end{align*}&#10;&#10;&#10;&#10;&#10;\end{document}"/>
  <p:tag name="IGUANATEXSIZE" val="24"/>
  <p:tag name="IGUANATEXCURSOR" val="451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591.6761"/>
  <p:tag name="ORIGINALWIDTH" val="2794.151"/>
  <p:tag name="LATEXADDIN" val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R^2 = 1- \frac{ \sum_{k=1}^N \left\| y(k) -\hat{y}(k) \right\|^2}{\sum_{k=1}^N \left\| y(k) -\bar{y}\right\|^2}&#10; \end{align*}&#10;&#10;&#10;&#10;&#10;\end{document}"/>
  <p:tag name="IGUANATEXSIZE" val="24"/>
  <p:tag name="IGUANATEXCURSOR" val="488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84"/>
  <p:tag name="ORIGINALWIDTH" val="151"/>
  <p:tag name="OUTPUTTYPE" val="PDF"/>
  <p:tag name="IGUANATEXVERSION" val="160"/>
  <p:tag name="LATEXADDIN" val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F(\cdot) = &#10;\left[ \begin{array}{c}&#10;y(k-1) \\&#10;\vdots \\&#10;y^2(k-na) \\&#10;u^3(k-1) \\&#10;\vdots \\&#10;u(k-1)\sin(u(k-nb))&#10;\end{array} \right]&#10; \end{align*}&#10;&#10;&#10;&#10;&#10;\end{document}"/>
  <p:tag name="IGUANATEXSIZE" val="24"/>
  <p:tag name="IGUANATEXCURSOR" val="389"/>
  <p:tag name="TRANSPARENCY" val="True"/>
  <p:tag name="LATEXENGINEID" val="0"/>
  <p:tag name="TEMPFOLDER" val="/Users/marco.forgione/Library/Containers/com.microsoft.Powerpoint/Data/tmp/TemporaryItems/"/>
  <p:tag name="LATEXFORMHEIGHT" val="312"/>
  <p:tag name="LATEXFORMWIDTH" val="504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59.6925"/>
  <p:tag name="ORIGINALWIDTH" val="1034.871"/>
  <p:tag name="LATEXADDIN" val="\documentclass{article}&#10;\usepackage{amsmath}&#10;\pagestyle{empty}&#10;\usepackage{bm}&#10;\newcommand{\pmeas}{{\bf p}}&#10;\newcommand{\umeas}{{\bf u}}&#10;\newcommand{\ymeas}{{\bf y}}&#10;\newcommand{\yo}{{\bf y}^{\rm o} }&#10;&#10;\newcommand{\nin}{n_u} &#10;\newcommand{\ny}{n_y} &#10;\newcommand{\nx}{n_x} &#10;\newcommand{\np}{n_p} &#10;\begin{document}&#10;&#10;&#10;  \begin{equation*}&#10;    \frac{\partial u}{\partial t} = \alpha \frac{\partial^2 u}{\partial x^2}&#10;\end{equation*}&#10;&#10;&#10;&#10;&#10;&#10;\end{document}"/>
  <p:tag name="IGUANATEXSIZE" val="24"/>
  <p:tag name="IGUANATEXCURSOR" val="425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"/>
  <p:tag name="ORIGINALWIDTH" val="316"/>
  <p:tag name="OUTPUTTYPE" val="PDF"/>
  <p:tag name="IGUANATEXVERSION" val="160"/>
  <p:tag name="LATEXADDIN" val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 M(\red{\theta}): \hat{y}(k) &amp;=  \mathcal{F}\big(y(k-1),  \ldots, y(k-na), u(k),  u(k-1), \ldots,  u(k-nb); \red{\theta} \big) &#10; \end{align*}&#10;&#10;&#10;&#10;&#10;\end{document}"/>
  <p:tag name="IGUANATEXSIZE" val="24"/>
  <p:tag name="IGUANATEXCURSOR" val="432"/>
  <p:tag name="TRANSPARENCY" val="True"/>
  <p:tag name="LATEXENGINEID" val="0"/>
  <p:tag name="TEMPFOLDER" val="/Users/marco.forgione/Library/Containers/com.microsoft.Powerpoint/Data/tmp/TemporaryItems/"/>
  <p:tag name="LATEXFORMHEIGHT" val="312"/>
  <p:tag name="LATEXFORMWIDTH" val="504"/>
  <p:tag name="LATEXFORMWRAP" val="True"/>
  <p:tag name="BITMAPVECTOR" val="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"/>
  <p:tag name="ORIGINALWIDTH" val="297"/>
  <p:tag name="OUTPUTTYPE" val="PDF"/>
  <p:tag name="IGUANATEXVERSION" val="160"/>
  <p:tag name="LATEXADDIN" val="\documentclass{article}&#10;\usepackage{amsmath}&#10;\usepackage{amsfonts}&#10;\usepackage{color}&#10;\newcommand{\red}[1]{{\color{red}#1}}&#10;&#10;\pagestyle{empty}&#10;&#10;\begin{document}&#10;&#10;$$&#10;M(\red{\theta}) : &#10;\hat y(k) = F^\top \left( y(k-1), \dots, y(k-n_a),u(k-1),&#10;\dots, u(k-n_b) \right ) \red{\theta}&#10;$$&#10;&#10;\end{document}"/>
  <p:tag name="IGUANATEXSIZE" val="18"/>
  <p:tag name="IGUANATEXCURSOR" val="197"/>
  <p:tag name="TRANSPARENCY" val="True"/>
  <p:tag name="LATEXENGINEID" val="0"/>
  <p:tag name="TEMPFOLDER" val="/Users/marco.forgione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07.724"/>
  <p:tag name="ORIGINALWIDTH" val="1826.772"/>
  <p:tag name="LATEXADDIN" val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 \epsilon(k,\red{\theta}) = y(k) - \hat{y}(k)&#10; \end{align*}&#10;&#10;&#10;&#10;&#10;\end{document}"/>
  <p:tag name="IGUANATEXSIZE" val="24"/>
  <p:tag name="IGUANATEXCURSOR" val="415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"/>
  <p:tag name="ORIGINALWIDTH" val="316"/>
  <p:tag name="OUTPUTTYPE" val="PDF"/>
  <p:tag name="IGUANATEXVERSION" val="160"/>
  <p:tag name="LATEXADDIN" val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 M(\red{\theta}): \hat{y}(k) &amp;=  \mathcal{F}\big(y(k-1),  \ldots, y(k-na), u(k),  u(k-1), \ldots,  u(k-nb); \red{\theta} \big) &#10; \end{align*}&#10;&#10;&#10;&#10;&#10;\end{document}"/>
  <p:tag name="IGUANATEXSIZE" val="24"/>
  <p:tag name="IGUANATEXCURSOR" val="432"/>
  <p:tag name="TRANSPARENCY" val="True"/>
  <p:tag name="LATEXENGINEID" val="0"/>
  <p:tag name="TEMPFOLDER" val="/Users/marco.forgione/Library/Containers/com.microsoft.Powerpoint/Data/tmp/TemporaryItems/"/>
  <p:tag name="LATEXFORMHEIGHT" val="312"/>
  <p:tag name="LATEXFORMWIDTH" val="504"/>
  <p:tag name="LATEXFORMWRAP" val="True"/>
  <p:tag name="BITMAPVECTOR" val="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07.724"/>
  <p:tag name="ORIGINALWIDTH" val="2037.495"/>
  <p:tag name="LATEXADDIN" val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  M(\red{\theta}): \hat{y}(k) = y(k-1)&#10; \end{align*}&#10;&#10;&#10;&#10;&#10;\end{document}"/>
  <p:tag name="IGUANATEXSIZE" val="24"/>
  <p:tag name="IGUANATEXCURSOR" val="407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"/>
  <p:tag name="ORIGINALWIDTH" val="316"/>
  <p:tag name="OUTPUTTYPE" val="PDF"/>
  <p:tag name="IGUANATEXVERSION" val="160"/>
  <p:tag name="LATEXADDIN" val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 M(\red{\theta}): \hat{y}(k) &amp;= \mathcal{F}\big(\hat{y}(k-1),  \ldots, \hat{y}(k-na), u(k),  u(k-1), \ldots,  u(k-nb); \red{\theta} \big) &#10; \end{align*}&#10;&#10;&#10;&#10;&#10;\end{document}"/>
  <p:tag name="IGUANATEXSIZE" val="24"/>
  <p:tag name="IGUANATEXCURSOR" val="431"/>
  <p:tag name="TRANSPARENCY" val="True"/>
  <p:tag name="LATEXENGINEID" val="0"/>
  <p:tag name="TEMPFOLDER" val="/Users/marco.forgione/Library/Containers/com.microsoft.Powerpoint/Data/tmp/TemporaryItems/"/>
  <p:tag name="LATEXFORMHEIGHT" val="312"/>
  <p:tag name="LATEXFORMWIDTH" val="504"/>
  <p:tag name="LATEXFORMWRAP" val="True"/>
  <p:tag name="BITMAPVECTOR" val="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3.727"/>
  <p:tag name="ORIGINALWIDTH" val="997.3754"/>
  <p:tag name="LATEXADDIN" val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  k=1,2,\ldots&#10; \end{align*}&#10;&#10;&#10;&#10;&#10;\end{document}"/>
  <p:tag name="IGUANATEXSIZE" val="24"/>
  <p:tag name="IGUANATEXCURSOR" val="402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1"/>
  <p:tag name="ORIGINALWIDTH" val="328"/>
  <p:tag name="OUTPUTTYPE" val="PDF"/>
  <p:tag name="IGUANATEXVERSION" val="160"/>
  <p:tag name="LATEXADDIN" val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 M(\red{\theta}): \hat{y}(k) = &amp; \red{a_1}\hat{y}(k-1) + \ldots + \red{a_{na}}\hat{y}(k-na) + \red{b_0}u(k) + \ldots + \red{b_{nb}}u(k-nb) \\&#10;= &amp;  \underset{\phi^\top(k;\red{\theta})}{\underbrace{   \left[\hat{y}(k-1;\red{\theta}) \ \ldots \hat{y}(k-na;\red{\theta}) \ u(k) \ u(k-1) \ \ldots \ u(k-nb) \right] }} \red{\theta}&#10; \end{align*}&#10;&#10;&#10;&#10;&#10;\end{document}"/>
  <p:tag name="IGUANATEXSIZE" val="24"/>
  <p:tag name="IGUANATEXCURSOR" val="549"/>
  <p:tag name="TRANSPARENCY" val="True"/>
  <p:tag name="LATEXENGINEID" val="0"/>
  <p:tag name="TEMPFOLDER" val="/Users/marco.forgione/Library/Containers/com.microsoft.Powerpoint/Data/tmp/TemporaryItems/"/>
  <p:tag name="LATEXFORMHEIGHT" val="557"/>
  <p:tag name="LATEXFORMWIDTH" val="551"/>
  <p:tag name="LATEXFORMWRAP" val="True"/>
  <p:tag name="BITMAPVECTOR" val="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"/>
  <p:tag name="ORIGINALWIDTH" val="173"/>
  <p:tag name="OUTPUTTYPE" val="PDF"/>
  <p:tag name="IGUANATEXVERSION" val="160"/>
  <p:tag name="LATEXADDIN" val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 \epsilon(k,\red{\theta}) = y(k) - \hat{y}(k) = y(k) - \phi^\top(k;\red{\theta})\red{\theta}&#10; \end{align*}&#10;&#10;&#10;&#10;&#10;\end{document}"/>
  <p:tag name="IGUANATEXSIZE" val="24"/>
  <p:tag name="IGUANATEXCURSOR" val="447"/>
  <p:tag name="TRANSPARENCY" val="True"/>
  <p:tag name="LATEXENGINEID" val="0"/>
  <p:tag name="TEMPFOLDER" val="/Users/marco.forgione/Library/Containers/com.microsoft.Powerpoint/Data/tmp/TemporaryItems/"/>
  <p:tag name="LATEXFORMHEIGHT" val="312"/>
  <p:tag name="LATEXFORMWIDTH" val="504"/>
  <p:tag name="LATEXFORMWRAP" val="True"/>
  <p:tag name="BITMAPVECTOR" val="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609.6738"/>
  <p:tag name="ORIGINALWIDTH" val="2279.715"/>
  <p:tag name="LATEXADDIN" val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L_N(\red{\theta}) = \frac{1}{N}\sum_{k=1}^N \left\| \epsilon(k, \red{\theta}) \right\|^2&#10; \end{align*}&#10;&#10;&#10;&#10;&#10;\end{document}"/>
  <p:tag name="IGUANATEXSIZE" val="24"/>
  <p:tag name="IGUANATEXCURSOR" val="440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97.1879"/>
  <p:tag name="ORIGINALWIDTH" val="2126.734"/>
  <p:tag name="LATEXADDIN" val="\documentclass{article}&#10;\usepackage{amsmath}&#10;\usepackage{color}&#10;\pagestyle{empty}&#10;\usepackage{bm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\begin{document}&#10;&#10;\begin{align*}&#10;\left\{ \begin{array}{l}&#10;\dot{x}(t) = f(x(t),u(t);\red{\theta})\\&#10;y(t) = g(x(t);\red{\theta})&#10;\end{array} \right.&#10;\end{align*}&#10;&#10;\end{document}&#10;&#10;&#10;&#10;&#10;&#10;\end{document}"/>
  <p:tag name="IGUANATEXSIZE" val="24"/>
  <p:tag name="IGUANATEXCURSOR" val="435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54.518"/>
  <p:tag name="ORIGINALWIDTH" val="6879.64"/>
  <p:tag name="LATEXADDIN" val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&#10;&#10;\begin{enumerate}&#10;    \item \textbf{Initialize Parameters}: $\theta^{(0)}$&#10;    &#10;    \item \textbf{for $k=0,1,\ldots$}: \textbf{until} maximum number of iterations or   convergence \textbf{do}:&#10;    \begin{enumerate}&#10;        \item \textbf{Compute Gradient}: $\nabla_\theta \mathcal{L}(\theta^{(k)})$ &#10;        &#10;        \item \textbf{Update Parameters}: &#10;        \[ \theta^{(k+1)} = \theta^{(k)} - \gamma \cdot \nabla_\theta \mathcal{L}(\theta^{(k)}) \]&#10;    \end{enumerate}&#10;\end{enumerate}&#10;&#10;\end{document}&#10;&#10;&#10;&#10;&#10;\end{document}"/>
  <p:tag name="IGUANATEXSIZE" val="20"/>
  <p:tag name="IGUANATEXCURSOR" val="656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9"/>
  <p:tag name="ORIGINALWIDTH" val="154"/>
  <p:tag name="OUTPUTTYPE" val="PDF"/>
  <p:tag name="IGUANATEXVERSION" val="160"/>
  <p:tag name="LATEXADDIN" val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\begin{align*}&#10;v^{(k+1)} &amp;=  \mu v^{(k)} + (1-\tau) \cdot \nabla_\theta \mathcal{L}(\theta^{(k)}) \\&#10;\theta^{(k+1)} &amp; =  \theta^{(k)} - \gamma v^{(k+1)}&#10;\end{align*}&#10;&#10; &#10;&#10;\end{document}&#10;&#10;&#10;&#10;&#10;\end{document}"/>
  <p:tag name="IGUANATEXSIZE" val="20"/>
  <p:tag name="IGUANATEXCURSOR" val="400"/>
  <p:tag name="TRANSPARENCY" val="True"/>
  <p:tag name="LATEXENGINEID" val="0"/>
  <p:tag name="TEMPFOLDER" val="/Users/marco.forgione/Library/Containers/com.microsoft.Powerpoint/Data/tmp/TemporaryItems/"/>
  <p:tag name="LATEXFORMHEIGHT" val="312"/>
  <p:tag name="LATEXFORMWIDTH" val="504"/>
  <p:tag name="LATEXFORMWRAP" val="True"/>
  <p:tag name="BITMAPVECTOR" val="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502.062"/>
  <p:tag name="ORIGINALWIDTH" val="4714.661"/>
  <p:tag name="LATEXADDIN" val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\begin{itemize}&#10;\item $L(\theta^*) = 0$ (just to keep notation simple)&#10;%\item $\left\| \nabla L(x) - \nabla L(y)  \right\|^2 \leq L  \left\| x - y \right\|^2  $ Lipschitz continuity of $\nabla L$&#10;\item  Lipschitz continuity of $\nabla L$: $ \nabla^2 L(\theta) \preceq \beta I  \ \  \forall   \theta \in B$ &#10;\item $\mu$-PL condition:  $\frac{1}{2}\left\| \nabla L(\theta)\right\|^2 \geq \mu  L(\theta) \ \  \forall   \theta \in B$&#10;\item  $\theta^{(k+1)} = \theta^{(k)} - \gamma \nabla L(\theta^{(k)})$ (gradient update)&#10;\end{itemize}&#10;&#10;&#10; &#10;&#10;\end{document}&#10;&#10;&#10;&#10;&#10;\end{document}"/>
  <p:tag name="IGUANATEXSIZE" val="20"/>
  <p:tag name="IGUANATEXCURSOR" val="612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344.207"/>
  <p:tag name="ORIGINALWIDTH" val="8202.475"/>
  <p:tag name="LATEXADDIN" val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&#10;\begin{align*}&#10;L(\theta^{(k+1)}) = &amp;L(\theta^{(k)}) + \left(\theta^{(k+1)} - \theta^{(k)}\right)'\nabla L(\theta^{(k)})+ \frac{1}{2}\left(\theta^{(k+1)} - \theta^{(k)}\right)'\nabla^2 L(\tilde \theta) \left(\theta^{(k+1)} - \theta^{(k)}\right) \\&#10;\leq &amp; L(\theta^{(k)}) -\gamma \left\|\nabla L(\theta^{(k)}) \right\|^2+ \frac{1}{2} \gamma^2 \left\|\nabla L(\theta^{(k)}) \right\|^2 \beta = \\&#10;= &amp; L(\theta^{(k)}) - \gamma\left\|\nabla L(\theta^{(k)}) \right\|^2 \left( 1 - \frac{1}{2}\gamma\beta \right) \\&#10;= &amp; L(\theta^{(k)}) -\gamma \frac{1}{2} \left\|\nabla L(\theta^{(k)}) \right\|^2 \\&#10;\leq &amp;  L(\theta^{(k)}) (1 - \gamma \mu) &#10;\end{align*}&#10;&#10;&#10;&#10;\end{document}"/>
  <p:tag name="IGUANATEXSIZE" val="20"/>
  <p:tag name="IGUANATEXCURSOR" val="477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78.2152"/>
  <p:tag name="ORIGINALWIDTH" val="1017.623"/>
  <p:tag name="LATEXADDIN" val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Take $\gamma=\frac{1}{\beta}$&#10;&#10;&#10; &#10;&#10;\end{document}&#10;&#10;&#10;&#10;&#10;\end{document}"/>
  <p:tag name="IGUANATEXSIZE" val="20"/>
  <p:tag name="IGUANATEXCURSOR" val="401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45.9692"/>
  <p:tag name="ORIGINALWIDTH" val="2380.203"/>
  <p:tag name="LATEXADDIN" val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&#10;\begin{align*}&#10;L(\theta^{(k)}) \leq  (1 - \gamma \mu)^{k} L(\theta^{(0)})&#10;\end{align*}&#10;&#10;&#10;&#10;\end{document}"/>
  <p:tag name="IGUANATEXSIZE" val="20"/>
  <p:tag name="IGUANATEXCURSOR" val="421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605.1743"/>
  <p:tag name="ORIGINALWIDTH" val="1682.79"/>
  <p:tag name="LATEXADDIN" val="\documentclass{article}&#10;\usepackage{amsmath}&#10;\pagestyle{empty}&#10;\usepackage{bm}&#10;\usepackage{color}&#10;\usepackage{amsfonts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L(\red{\theta}) =  \frac{1}{N}\sum_{i=1}^N \ell_i( \red{\theta}) &#10; \end{align*}&#10;&#10;&#10;&#10;&#10;\end{document}"/>
  <p:tag name="IGUANATEXSIZE" val="24"/>
  <p:tag name="IGUANATEXCURSOR" val="459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605.1743"/>
  <p:tag name="ORIGINALWIDTH" val="6203.225"/>
  <p:tag name="LATEXADDIN" val="\documentclass{article}&#10;\usepackage{amsmath}&#10;\pagestyle{empty}&#10;\usepackage{bm}&#10;\usepackage{color}&#10;\usepackage{amsfonts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\mathbb{E}[\nabla \ell_{i_t}(\theta^{(k)})] = \sum_{i=1}^N \nabla \ell_{i}(\theta^{(k)})P(i_k=i) = \frac{1}{N}\sum_{i=1}^N \nabla \ell_{i}(\theta^{(k)}) = \nabla L(\theta^{(k)})&#10; \end{align*}&#10;&#10;&#10;&#10;&#10;\end{document}"/>
  <p:tag name="IGUANATEXSIZE" val="24"/>
  <p:tag name="IGUANATEXCURSOR" val="503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38.4702"/>
  <p:tag name="ORIGINALWIDTH" val="2416.198"/>
  <p:tag name="LATEXADDIN" val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  $\theta^{(k+1)} = \theta^{(k)} - \gamma \nabla \ell_{i_k}(\theta^{(k)})$ &#10;&#10;&#10; &#10;&#10;\end{document}&#10;&#10;&#10;&#10;&#10;\end{document}"/>
  <p:tag name="IGUANATEXSIZE" val="20"/>
  <p:tag name="IGUANATEXCURSOR" val="429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626.9216"/>
  <p:tag name="ORIGINALWIDTH" val="3040.87"/>
  <p:tag name="LATEXADDIN" val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  $\displaystyle \theta^{(k+1)} = \theta^{(k)} - \gamma \frac{1}{B}\sum_{i_k=1}^{B} \nabla \ell_{i_t}(\theta^{(k)})$ &#10;&#10;&#10; &#10;&#10;\end{document}&#10;&#10;&#10;&#10;&#10;\end{document}"/>
  <p:tag name="IGUANATEXSIZE" val="20"/>
  <p:tag name="IGUANATEXCURSOR" val="447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97.1879"/>
  <p:tag name="ORIGINALWIDTH" val="2752.906"/>
  <p:tag name="LATEXADDIN" val="\documentclass{article}&#10;\usepackage{amsmath}&#10;\usepackage{color}&#10;\pagestyle{empty}&#10;\usepackage{bm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\begin{document}&#10;&#10;\begin{align*}&#10;\left\{ \begin{array}{rl}&#10;x(k+1) &amp;= f(x(k),u(k);\red{\theta})\\&#10;y(k) &amp; = g(x(k);\red{\theta})&#10;\end{array} \right.&#10;\end{align*}&#10;&#10;\end{document}&#10;&#10;&#10;&#10;&#10;&#10;\end{document}"/>
  <p:tag name="IGUANATEXSIZE" val="24"/>
  <p:tag name="IGUANATEXCURSOR" val="432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48.219"/>
  <p:tag name="ORIGINALWIDTH" val="6436.445"/>
  <p:tag name="LATEXADDIN" val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 M(\red{\theta}): \hat{y}(k) = &amp;  F\big(y(k-1),  \ldots, y(k-na), u(k),  u(k-1), \ldots,  u(k-nb) \big) \red{\theta}&#10; \end{align*}&#10;&#10;&#10;&#10;&#10;\end{document}"/>
  <p:tag name="IGUANATEXSIZE" val="24"/>
  <p:tag name="IGUANATEXCURSOR" val="490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743.532"/>
  <p:tag name="ORIGINALWIDTH" val="3132.358"/>
  <p:tag name="LATEXADDIN" val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F(\cdot) = &#10;\left[ \begin{array}{c}&#10;y(k-1) \\&#10;\vdots \\&#10;y^2(k-na) \\&#10;u^3(k-1) \\&#10;\vdots \\&#10;u(k-1)\sin(u(k-nb))&#10;\end{array} \right]&#10; \end{align*}&#10;&#10;&#10;&#10;&#10;\end{document}"/>
  <p:tag name="IGUANATEXSIZE" val="24"/>
  <p:tag name="IGUANATEXCURSOR" val="478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372.7034"/>
  <p:tag name="ORIGINALWIDTH" val="3391.826"/>
  <p:tag name="LATEXADDIN" val="\documentclass{article}&#10;\usepackage{amsmath}&#10;\usepackage{color}&#10;\pagestyle{empty}&#10;\usepackage{bm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\begin{document}&#10;&#10;\begin{align*}&#10;y^{(n)}(t) = h\left(y^{(n-1)},\ldots,y, u^{(n)},\ldots,u \right) &#10;\end{align*}&#10;&#10;\end{document}&#10;&#10;&#10;&#10;&#10;&#10;\end{document}"/>
  <p:tag name="IGUANATEXSIZE" val="20"/>
  <p:tag name="IGUANATEXCURSOR" val="431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07.724"/>
  <p:tag name="ORIGINALWIDTH" val="4823.397"/>
  <p:tag name="LATEXADDIN" val="\documentclass{article}&#10;\usepackage{amsmath}&#10;\usepackage{color}&#10;\pagestyle{empty}&#10;\usepackage{bm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\begin{document}&#10;&#10;\begin{align*}&#10;y(k) = h\left(y(k-1),\ldots,y(k-n_a), u(k),\ldots,u(k-n_b) \right) &#10;\end{align*}&#10;&#10;\end{document}&#10;&#10;&#10;&#10;&#10;&#10;\end{document}"/>
  <p:tag name="IGUANATEXSIZE" val="20"/>
  <p:tag name="IGUANATEXCURSOR" val="387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1"/>
  <p:tag name="ORIGINALWIDTH" val="328"/>
  <p:tag name="OUTPUTTYPE" val="PDF"/>
  <p:tag name="IGUANATEXVERSION" val="160"/>
  <p:tag name="LATEXADDIN" val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 M(\red{\theta}): \hat{y}(k) = &amp; \red{a_1}y(k-1) + \ldots + \red{a_{na}}y(k-na) + \red{b_0}u(k) + \ldots + \red{b_{nb}}u(k-nb) \\&#10;= &amp;  \underset{\phi^\top(k)}{\underbrace{   \left[y(k-1) \ \ldots y(k-na) \ u(k) \ u(k-1) \ \ldots \ u(k-nb) \right] }} \red{\theta}&#10; \end{align*}&#10;&#10;&#10;&#10;&#10;\end{document}"/>
  <p:tag name="IGUANATEXSIZE" val="24"/>
  <p:tag name="IGUANATEXCURSOR" val="542"/>
  <p:tag name="TRANSPARENCY" val="True"/>
  <p:tag name="LATEXENGINEID" val="0"/>
  <p:tag name="TEMPFOLDER" val="/Users/marco.forgione/Library/Containers/com.microsoft.Powerpoint/Data/tmp/TemporaryItems/"/>
  <p:tag name="LATEXFORMHEIGHT" val="579"/>
  <p:tag name="LATEXFORMWIDTH" val="529"/>
  <p:tag name="LATEXFORMWRAP" val="True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07.724"/>
  <p:tag name="ORIGINALWIDTH" val="1826.772"/>
  <p:tag name="LATEXADDIN" val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 \epsilon(k,\red{\theta}) = y(k) - \hat{y}(k)&#10; \end{align*}&#10;&#10;&#10;&#10;&#10;\end{document}"/>
  <p:tag name="IGUANATEXSIZE" val="24"/>
  <p:tag name="IGUANATEXCURSOR" val="415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"/>
  <p:tag name="ORIGINALWIDTH" val="101"/>
  <p:tag name="OUTPUTTYPE" val="PDF"/>
  <p:tag name="IGUANATEXVERSION" val="160"/>
  <p:tag name="LATEXADDIN" val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 \epsilon(k,\red{\theta}) = y(k) - \phi^\top(k) \red{\theta}&#10; \end{align*}&#10;&#10;&#10;&#10;&#10;\end{document}"/>
  <p:tag name="IGUANATEXSIZE" val="24"/>
  <p:tag name="IGUANATEXCURSOR" val="432"/>
  <p:tag name="TRANSPARENCY" val="True"/>
  <p:tag name="LATEXENGINEID" val="0"/>
  <p:tag name="TEMPFOLDER" val="/Users/marco.forgione/Library/Containers/com.microsoft.Powerpoint/Data/tmp/TemporaryItems/"/>
  <p:tag name="LATEXFORMHEIGHT" val="312"/>
  <p:tag name="LATEXFORMWIDTH" val="504"/>
  <p:tag name="LATEXFORMWRAP" val="True"/>
  <p:tag name="BITMAPVECTOR" val="0"/>
</p:tagLst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493</TotalTime>
  <Words>761</Words>
  <Application>Microsoft Macintosh PowerPoint</Application>
  <PresentationFormat>Widescreen</PresentationFormat>
  <Paragraphs>144</Paragraphs>
  <Slides>21</Slides>
  <Notes>20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9" baseType="lpstr">
      <vt:lpstr>Arial</vt:lpstr>
      <vt:lpstr>Calibri</vt:lpstr>
      <vt:lpstr>Calibri Light</vt:lpstr>
      <vt:lpstr>Cambria Math</vt:lpstr>
      <vt:lpstr>Times New Roman</vt:lpstr>
      <vt:lpstr>Trebuchet MS</vt:lpstr>
      <vt:lpstr>Wingdings</vt:lpstr>
      <vt:lpstr>Tema di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Piga Dario</dc:creator>
  <cp:lastModifiedBy>Forgione Marco</cp:lastModifiedBy>
  <cp:revision>764</cp:revision>
  <dcterms:created xsi:type="dcterms:W3CDTF">2023-03-08T09:24:31Z</dcterms:created>
  <dcterms:modified xsi:type="dcterms:W3CDTF">2025-06-24T07:05:30Z</dcterms:modified>
</cp:coreProperties>
</file>